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5"/>
  </p:notesMasterIdLst>
  <p:sldIdLst>
    <p:sldId id="256" r:id="rId34"/>
    <p:sldId id="257" r:id="rId35"/>
    <p:sldId id="258" r:id="rId36"/>
    <p:sldId id="259" r:id="rId37"/>
    <p:sldId id="260" r:id="rId38"/>
    <p:sldId id="261" r:id="rId39"/>
    <p:sldId id="262" r:id="rId40"/>
    <p:sldId id="263" r:id="rId41"/>
    <p:sldId id="264" r:id="rId42"/>
    <p:sldId id="265" r:id="rId43"/>
    <p:sldId id="266" r:id="rId44"/>
  </p:sldIdLst>
  <p:sldSz cx="7772400" cy="10058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rial" charset="1" panose="020B0502020202020204"/>
      <p:regular r:id="rId10"/>
    </p:embeddedFont>
    <p:embeddedFont>
      <p:font typeface="Arial Bold" charset="1" panose="020B0802020202020204"/>
      <p:regular r:id="rId11"/>
    </p:embeddedFont>
    <p:embeddedFont>
      <p:font typeface="Arial Italics" charset="1" panose="020B0502020202090204"/>
      <p:regular r:id="rId12"/>
    </p:embeddedFont>
    <p:embeddedFont>
      <p:font typeface="Arial Bold Italics" charset="1" panose="020B0802020202090204"/>
      <p:regular r:id="rId13"/>
    </p:embeddedFont>
    <p:embeddedFont>
      <p:font typeface="TT Rounds Condensed" charset="1" panose="02000506030000020003"/>
      <p:regular r:id="rId14"/>
    </p:embeddedFont>
    <p:embeddedFont>
      <p:font typeface="TT Rounds Condensed Bold" charset="1" panose="02000806030000020003"/>
      <p:regular r:id="rId15"/>
    </p:embeddedFont>
    <p:embeddedFont>
      <p:font typeface="TT Rounds Condensed Italics" charset="1" panose="02000506030000090003"/>
      <p:regular r:id="rId16"/>
    </p:embeddedFont>
    <p:embeddedFont>
      <p:font typeface="TT Rounds Condensed Bold Italics" charset="1" panose="02000806030000090003"/>
      <p:regular r:id="rId17"/>
    </p:embeddedFont>
    <p:embeddedFont>
      <p:font typeface="TT Rounds Condensed Thin" charset="1" panose="02000503020000020003"/>
      <p:regular r:id="rId18"/>
    </p:embeddedFont>
    <p:embeddedFont>
      <p:font typeface="TT Rounds Condensed Thin Italics" charset="1" panose="02000503020000090003"/>
      <p:regular r:id="rId19"/>
    </p:embeddedFont>
    <p:embeddedFont>
      <p:font typeface="TT Rounds Condensed Heavy" charset="1" panose="02000506030000020003"/>
      <p:regular r:id="rId20"/>
    </p:embeddedFont>
    <p:embeddedFont>
      <p:font typeface="TT Rounds Condensed Heavy Italics" charset="1" panose="02000506000000090003"/>
      <p:regular r:id="rId21"/>
    </p:embeddedFont>
    <p:embeddedFont>
      <p:font typeface="Merriweather Sans" charset="1" panose="00000500000000000000"/>
      <p:regular r:id="rId22"/>
    </p:embeddedFont>
    <p:embeddedFont>
      <p:font typeface="Merriweather Sans Bold" charset="1" panose="00000800000000000000"/>
      <p:regular r:id="rId23"/>
    </p:embeddedFont>
    <p:embeddedFont>
      <p:font typeface="Merriweather Sans Italics" charset="1" panose="00000500000000000000"/>
      <p:regular r:id="rId24"/>
    </p:embeddedFont>
    <p:embeddedFont>
      <p:font typeface="Merriweather Sans Bold Italics" charset="1" panose="00000800000000000000"/>
      <p:regular r:id="rId25"/>
    </p:embeddedFont>
    <p:embeddedFont>
      <p:font typeface="Merriweather Sans Light" charset="1" panose="00000400000000000000"/>
      <p:regular r:id="rId26"/>
    </p:embeddedFont>
    <p:embeddedFont>
      <p:font typeface="Merriweather Sans Light Italics" charset="1" panose="00000400000000000000"/>
      <p:regular r:id="rId27"/>
    </p:embeddedFont>
    <p:embeddedFont>
      <p:font typeface="Merriweather Sans Ultra-Bold" charset="1" panose="00000900000000000000"/>
      <p:regular r:id="rId28"/>
    </p:embeddedFont>
    <p:embeddedFont>
      <p:font typeface="Merriweather Sans Ultra-Bold Italics" charset="1" panose="00000900000000000000"/>
      <p:regular r:id="rId29"/>
    </p:embeddedFont>
    <p:embeddedFont>
      <p:font typeface="DejaVu Sans Bold" charset="1" panose="020B0803030604020204"/>
      <p:regular r:id="rId30"/>
    </p:embeddedFont>
    <p:embeddedFont>
      <p:font typeface="DejaVu Sans Bold Italics" charset="1" panose="020B08030303040B0204"/>
      <p:regular r:id="rId31"/>
    </p:embeddedFont>
    <p:embeddedFont>
      <p:font typeface="DejaVu Sans Extra-Light" charset="1" panose="020B0203030804020204"/>
      <p:regular r:id="rId32"/>
    </p:embeddedFont>
    <p:embeddedFont>
      <p:font typeface="DejaVu Sans Light" charset="1" panose="020B0603030804020204"/>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slides/slide1.xml" Type="http://schemas.openxmlformats.org/officeDocument/2006/relationships/slide"/><Relationship Id="rId35" Target="slides/slide2.xml" Type="http://schemas.openxmlformats.org/officeDocument/2006/relationships/slide"/><Relationship Id="rId36" Target="slides/slide3.xml" Type="http://schemas.openxmlformats.org/officeDocument/2006/relationships/slide"/><Relationship Id="rId37" Target="slides/slide4.xml" Type="http://schemas.openxmlformats.org/officeDocument/2006/relationships/slide"/><Relationship Id="rId38" Target="slides/slide5.xml" Type="http://schemas.openxmlformats.org/officeDocument/2006/relationships/slide"/><Relationship Id="rId39" Target="slides/slide6.xml" Type="http://schemas.openxmlformats.org/officeDocument/2006/relationships/slide"/><Relationship Id="rId4" Target="theme/theme1.xml" Type="http://schemas.openxmlformats.org/officeDocument/2006/relationships/theme"/><Relationship Id="rId40" Target="slides/slide7.xml" Type="http://schemas.openxmlformats.org/officeDocument/2006/relationships/slide"/><Relationship Id="rId41" Target="slides/slide8.xml" Type="http://schemas.openxmlformats.org/officeDocument/2006/relationships/slide"/><Relationship Id="rId42" Target="slides/slide9.xml" Type="http://schemas.openxmlformats.org/officeDocument/2006/relationships/slide"/><Relationship Id="rId43" Target="slides/slide10.xml" Type="http://schemas.openxmlformats.org/officeDocument/2006/relationships/slide"/><Relationship Id="rId44" Target="slides/slide11.xml" Type="http://schemas.openxmlformats.org/officeDocument/2006/relationships/slide"/><Relationship Id="rId45" Target="notesMasters/notesMaster1.xml" Type="http://schemas.openxmlformats.org/officeDocument/2006/relationships/notesMaster"/><Relationship Id="rId46" Target="theme/theme2.xml" Type="http://schemas.openxmlformats.org/officeDocument/2006/relationships/theme"/><Relationship Id="rId47" Target="notesSlides/notesSlide1.xml" Type="http://schemas.openxmlformats.org/officeDocument/2006/relationships/notesSlide"/><Relationship Id="rId48" Target="notesSlides/notesSlide2.xml" Type="http://schemas.openxmlformats.org/officeDocument/2006/relationships/notesSlide"/><Relationship Id="rId49" Target="notesSlides/notesSlide3.xml" Type="http://schemas.openxmlformats.org/officeDocument/2006/relationships/notesSlide"/><Relationship Id="rId5" Target="tableStyles.xml" Type="http://schemas.openxmlformats.org/officeDocument/2006/relationships/tableStyles"/><Relationship Id="rId50" Target="notesSlides/notesSlide4.xml" Type="http://schemas.openxmlformats.org/officeDocument/2006/relationships/notesSlide"/><Relationship Id="rId51" Target="notesSlides/notesSlide5.xml" Type="http://schemas.openxmlformats.org/officeDocument/2006/relationships/notesSlide"/><Relationship Id="rId52" Target="notesSlides/notesSlide6.xml" Type="http://schemas.openxmlformats.org/officeDocument/2006/relationships/notesSlide"/><Relationship Id="rId53" Target="notesSlides/notesSlide7.xml" Type="http://schemas.openxmlformats.org/officeDocument/2006/relationships/notesSlide"/><Relationship Id="rId54" Target="notesSlides/notesSlide8.xml" Type="http://schemas.openxmlformats.org/officeDocument/2006/relationships/notesSlide"/><Relationship Id="rId55" Target="notesSlides/notesSlide9.xml" Type="http://schemas.openxmlformats.org/officeDocument/2006/relationships/notesSlide"/><Relationship Id="rId56" Target="notesSlides/notesSlide10.xml" Type="http://schemas.openxmlformats.org/officeDocument/2006/relationships/notesSlide"/><Relationship Id="rId57" Target="notesSlides/notesSlide11.xml" Type="http://schemas.openxmlformats.org/officeDocument/2006/relationships/note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34.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5.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5.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6.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http://www.dmachoice.org/" TargetMode="External" Type="http://schemas.openxmlformats.org/officeDocument/2006/relationships/hyperlink"/><Relationship Id="rId2" Target="../notesSlides/notesSlide4.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http://www.experian.com/" TargetMode="External" Type="http://schemas.openxmlformats.org/officeDocument/2006/relationships/hyperlink"/><Relationship Id="rId6" Target="http://www.equifax.com/" TargetMode="External" Type="http://schemas.openxmlformats.org/officeDocument/2006/relationships/hyperlink"/><Relationship Id="rId7" Target="http://www.transunion.com/" TargetMode="External" Type="http://schemas.openxmlformats.org/officeDocument/2006/relationships/hyperlink"/><Relationship Id="rId8" Target="http://www.optoutprescreen.com/" TargetMode="External" Type="http://schemas.openxmlformats.org/officeDocument/2006/relationships/hyperlink"/><Relationship Id="rId9" Target="http://www.donotcall.gov/" TargetMode="External" Type="http://schemas.openxmlformats.org/officeDocument/2006/relationships/hyperlink"/></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4.png" Type="http://schemas.openxmlformats.org/officeDocument/2006/relationships/image"/><Relationship Id="rId9" Target="../media/image15.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png" Type="http://schemas.openxmlformats.org/officeDocument/2006/relationships/image"/><Relationship Id="rId12" Target="../media/image29.png" Type="http://schemas.openxmlformats.org/officeDocument/2006/relationships/image"/><Relationship Id="rId13" Target="../media/image30.png" Type="http://schemas.openxmlformats.org/officeDocument/2006/relationships/image"/><Relationship Id="rId14" Target="../media/image31.png" Type="http://schemas.openxmlformats.org/officeDocument/2006/relationships/image"/><Relationship Id="rId15" Target="../media/image32.png" Type="http://schemas.openxmlformats.org/officeDocument/2006/relationships/image"/><Relationship Id="rId2" Target="../notesSlides/notesSlide8.xml" Type="http://schemas.openxmlformats.org/officeDocument/2006/relationships/notesSlide"/><Relationship Id="rId3" Target="../media/image21.pn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 Id="rId6" Target="../media/image24.pn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4.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 Id="rId4" Target="../media/image3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9D2E9"/>
        </a:solidFill>
      </p:bgPr>
    </p:bg>
    <p:spTree>
      <p:nvGrpSpPr>
        <p:cNvPr id="1" name=""/>
        <p:cNvGrpSpPr/>
        <p:nvPr/>
      </p:nvGrpSpPr>
      <p:grpSpPr>
        <a:xfrm>
          <a:off x="0" y="0"/>
          <a:ext cx="0" cy="0"/>
          <a:chOff x="0" y="0"/>
          <a:chExt cx="0" cy="0"/>
        </a:xfrm>
      </p:grpSpPr>
      <p:grpSp>
        <p:nvGrpSpPr>
          <p:cNvPr name="Group 2" id="2"/>
          <p:cNvGrpSpPr/>
          <p:nvPr/>
        </p:nvGrpSpPr>
        <p:grpSpPr>
          <a:xfrm rot="0">
            <a:off x="0" y="1"/>
            <a:ext cx="7772400" cy="527685"/>
            <a:chOff x="0" y="0"/>
            <a:chExt cx="10363200" cy="703580"/>
          </a:xfrm>
        </p:grpSpPr>
        <p:sp>
          <p:nvSpPr>
            <p:cNvPr name="Freeform 3" id="3"/>
            <p:cNvSpPr/>
            <p:nvPr/>
          </p:nvSpPr>
          <p:spPr>
            <a:xfrm flipH="false" flipV="false" rot="0">
              <a:off x="0" y="0"/>
              <a:ext cx="10363200" cy="703453"/>
            </a:xfrm>
            <a:custGeom>
              <a:avLst/>
              <a:gdLst/>
              <a:ahLst/>
              <a:cxnLst/>
              <a:rect r="r" b="b" t="t" l="l"/>
              <a:pathLst>
                <a:path h="703453" w="10363200">
                  <a:moveTo>
                    <a:pt x="10363200" y="703453"/>
                  </a:moveTo>
                  <a:lnTo>
                    <a:pt x="0" y="703453"/>
                  </a:lnTo>
                  <a:lnTo>
                    <a:pt x="0" y="0"/>
                  </a:lnTo>
                  <a:lnTo>
                    <a:pt x="10363200" y="0"/>
                  </a:lnTo>
                  <a:lnTo>
                    <a:pt x="10363200" y="703453"/>
                  </a:lnTo>
                  <a:close/>
                </a:path>
              </a:pathLst>
            </a:custGeom>
            <a:solidFill>
              <a:srgbClr val="3C1B4E"/>
            </a:solidFill>
          </p:spPr>
        </p:sp>
      </p:grpSp>
      <p:grpSp>
        <p:nvGrpSpPr>
          <p:cNvPr name="Group 4" id="4"/>
          <p:cNvGrpSpPr/>
          <p:nvPr/>
        </p:nvGrpSpPr>
        <p:grpSpPr>
          <a:xfrm rot="0">
            <a:off x="0" y="3752850"/>
            <a:ext cx="7772400" cy="6306979"/>
            <a:chOff x="0" y="0"/>
            <a:chExt cx="10363200" cy="8409305"/>
          </a:xfrm>
        </p:grpSpPr>
        <p:sp>
          <p:nvSpPr>
            <p:cNvPr name="Freeform 5" id="5"/>
            <p:cNvSpPr/>
            <p:nvPr/>
          </p:nvSpPr>
          <p:spPr>
            <a:xfrm flipH="false" flipV="false" rot="0">
              <a:off x="0" y="0"/>
              <a:ext cx="10363200" cy="8409305"/>
            </a:xfrm>
            <a:custGeom>
              <a:avLst/>
              <a:gdLst/>
              <a:ahLst/>
              <a:cxnLst/>
              <a:rect r="r" b="b" t="t" l="l"/>
              <a:pathLst>
                <a:path h="8409305" w="10363200">
                  <a:moveTo>
                    <a:pt x="10363200" y="8409305"/>
                  </a:moveTo>
                  <a:lnTo>
                    <a:pt x="0" y="8409305"/>
                  </a:lnTo>
                  <a:lnTo>
                    <a:pt x="0" y="0"/>
                  </a:lnTo>
                  <a:lnTo>
                    <a:pt x="10363200" y="0"/>
                  </a:lnTo>
                  <a:lnTo>
                    <a:pt x="10363200" y="8409305"/>
                  </a:lnTo>
                  <a:close/>
                </a:path>
              </a:pathLst>
            </a:custGeom>
            <a:solidFill>
              <a:srgbClr val="935DA6"/>
            </a:solidFill>
          </p:spPr>
        </p:sp>
      </p:grpSp>
      <p:sp>
        <p:nvSpPr>
          <p:cNvPr name="Freeform 6" id="6"/>
          <p:cNvSpPr/>
          <p:nvPr/>
        </p:nvSpPr>
        <p:spPr>
          <a:xfrm flipH="false" flipV="false" rot="0">
            <a:off x="0" y="0"/>
            <a:ext cx="7772399" cy="3752849"/>
          </a:xfrm>
          <a:custGeom>
            <a:avLst/>
            <a:gdLst/>
            <a:ahLst/>
            <a:cxnLst/>
            <a:rect r="r" b="b" t="t" l="l"/>
            <a:pathLst>
              <a:path h="3752849" w="7772399">
                <a:moveTo>
                  <a:pt x="0" y="0"/>
                </a:moveTo>
                <a:lnTo>
                  <a:pt x="7772399" y="0"/>
                </a:lnTo>
                <a:lnTo>
                  <a:pt x="7772399" y="3752849"/>
                </a:lnTo>
                <a:lnTo>
                  <a:pt x="0" y="3752849"/>
                </a:lnTo>
                <a:lnTo>
                  <a:pt x="0" y="0"/>
                </a:lnTo>
                <a:close/>
              </a:path>
            </a:pathLst>
          </a:custGeom>
          <a:blipFill>
            <a:blip r:embed="rId3"/>
            <a:stretch>
              <a:fillRect l="0" t="-8343" r="0" b="-8343"/>
            </a:stretch>
          </a:blipFill>
        </p:spPr>
      </p:sp>
      <p:sp>
        <p:nvSpPr>
          <p:cNvPr name="TextBox 7" id="7"/>
          <p:cNvSpPr txBox="true"/>
          <p:nvPr/>
        </p:nvSpPr>
        <p:spPr>
          <a:xfrm rot="0">
            <a:off x="1201366" y="6087189"/>
            <a:ext cx="5369594" cy="1647825"/>
          </a:xfrm>
          <a:prstGeom prst="rect">
            <a:avLst/>
          </a:prstGeom>
        </p:spPr>
        <p:txBody>
          <a:bodyPr anchor="t" rtlCol="false" tIns="0" lIns="0" bIns="0" rIns="0">
            <a:spAutoFit/>
          </a:bodyPr>
          <a:lstStyle/>
          <a:p>
            <a:pPr algn="ctr">
              <a:lnSpc>
                <a:spcPts val="6599"/>
              </a:lnSpc>
            </a:pPr>
            <a:r>
              <a:rPr lang="en-US" sz="5499" spc="1">
                <a:solidFill>
                  <a:srgbClr val="FFFFFF"/>
                </a:solidFill>
                <a:latin typeface="Merriweather Sans Bold"/>
              </a:rPr>
              <a:t>S U R V I V O R</a:t>
            </a:r>
          </a:p>
          <a:p>
            <a:pPr algn="ctr">
              <a:lnSpc>
                <a:spcPts val="6599"/>
              </a:lnSpc>
            </a:pPr>
            <a:r>
              <a:rPr lang="en-US" sz="5499" spc="1">
                <a:solidFill>
                  <a:srgbClr val="FFFFFF"/>
                </a:solidFill>
                <a:latin typeface="Merriweather Sans Bold"/>
              </a:rPr>
              <a:t>T O O L K I T</a:t>
            </a:r>
          </a:p>
        </p:txBody>
      </p:sp>
      <p:grpSp>
        <p:nvGrpSpPr>
          <p:cNvPr name="Group 8" id="8"/>
          <p:cNvGrpSpPr/>
          <p:nvPr/>
        </p:nvGrpSpPr>
        <p:grpSpPr>
          <a:xfrm rot="0">
            <a:off x="2424262" y="7553653"/>
            <a:ext cx="2952115" cy="57785"/>
            <a:chOff x="0" y="0"/>
            <a:chExt cx="3936153" cy="77047"/>
          </a:xfrm>
        </p:grpSpPr>
        <p:sp>
          <p:nvSpPr>
            <p:cNvPr name="Freeform 9" id="9"/>
            <p:cNvSpPr/>
            <p:nvPr/>
          </p:nvSpPr>
          <p:spPr>
            <a:xfrm flipH="false" flipV="false" rot="0">
              <a:off x="0" y="0"/>
              <a:ext cx="3935603" cy="76454"/>
            </a:xfrm>
            <a:custGeom>
              <a:avLst/>
              <a:gdLst/>
              <a:ahLst/>
              <a:cxnLst/>
              <a:rect r="r" b="b" t="t" l="l"/>
              <a:pathLst>
                <a:path h="76454" w="3935603">
                  <a:moveTo>
                    <a:pt x="3935476" y="76454"/>
                  </a:moveTo>
                  <a:lnTo>
                    <a:pt x="0" y="76454"/>
                  </a:lnTo>
                  <a:lnTo>
                    <a:pt x="0" y="0"/>
                  </a:lnTo>
                  <a:lnTo>
                    <a:pt x="3617087" y="0"/>
                  </a:lnTo>
                  <a:lnTo>
                    <a:pt x="3935603" y="0"/>
                  </a:lnTo>
                  <a:lnTo>
                    <a:pt x="3935603" y="76454"/>
                  </a:lnTo>
                  <a:close/>
                </a:path>
              </a:pathLst>
            </a:custGeom>
            <a:solidFill>
              <a:srgbClr val="935DA6"/>
            </a:solidFill>
          </p:spPr>
        </p:sp>
      </p:grpSp>
      <p:sp>
        <p:nvSpPr>
          <p:cNvPr name="Freeform 10" id="10"/>
          <p:cNvSpPr/>
          <p:nvPr/>
        </p:nvSpPr>
        <p:spPr>
          <a:xfrm flipH="false" flipV="false" rot="0">
            <a:off x="1436026" y="4261337"/>
            <a:ext cx="5134934" cy="1535726"/>
          </a:xfrm>
          <a:custGeom>
            <a:avLst/>
            <a:gdLst/>
            <a:ahLst/>
            <a:cxnLst/>
            <a:rect r="r" b="b" t="t" l="l"/>
            <a:pathLst>
              <a:path h="1535726" w="5134934">
                <a:moveTo>
                  <a:pt x="0" y="0"/>
                </a:moveTo>
                <a:lnTo>
                  <a:pt x="5134934" y="0"/>
                </a:lnTo>
                <a:lnTo>
                  <a:pt x="5134934" y="1535726"/>
                </a:lnTo>
                <a:lnTo>
                  <a:pt x="0" y="1535726"/>
                </a:lnTo>
                <a:lnTo>
                  <a:pt x="0" y="0"/>
                </a:lnTo>
                <a:close/>
              </a:path>
            </a:pathLst>
          </a:custGeom>
          <a:blipFill>
            <a:blip r:embed="rId4"/>
            <a:stretch>
              <a:fillRect l="0" t="0" r="0" b="0"/>
            </a:stretch>
          </a:blipFill>
        </p:spPr>
      </p:sp>
      <p:sp>
        <p:nvSpPr>
          <p:cNvPr name="TextBox 11" id="11"/>
          <p:cNvSpPr txBox="true"/>
          <p:nvPr/>
        </p:nvSpPr>
        <p:spPr>
          <a:xfrm rot="0">
            <a:off x="1792736" y="8382480"/>
            <a:ext cx="4215000" cy="1009650"/>
          </a:xfrm>
          <a:prstGeom prst="rect">
            <a:avLst/>
          </a:prstGeom>
        </p:spPr>
        <p:txBody>
          <a:bodyPr anchor="t" rtlCol="false" tIns="0" lIns="0" bIns="0" rIns="0">
            <a:spAutoFit/>
          </a:bodyPr>
          <a:lstStyle/>
          <a:p>
            <a:pPr algn="ctr">
              <a:lnSpc>
                <a:spcPts val="2639"/>
              </a:lnSpc>
            </a:pPr>
            <a:r>
              <a:rPr lang="en-US" sz="2199" spc="19">
                <a:solidFill>
                  <a:srgbClr val="FFFFFF"/>
                </a:solidFill>
                <a:latin typeface="TT Rounds Condensed Bold"/>
              </a:rPr>
              <a:t>SUPPORTLINE: 1 - 855 - BTS- 1777</a:t>
            </a:r>
          </a:p>
          <a:p>
            <a:pPr algn="ctr">
              <a:lnSpc>
                <a:spcPts val="2639"/>
              </a:lnSpc>
            </a:pPr>
            <a:r>
              <a:rPr lang="en-US" sz="2199" spc="20">
                <a:solidFill>
                  <a:srgbClr val="FFFFFF"/>
                </a:solidFill>
                <a:latin typeface="TT Rounds Condensed Bold"/>
              </a:rPr>
              <a:t> </a:t>
            </a:r>
          </a:p>
          <a:p>
            <a:pPr algn="ctr">
              <a:lnSpc>
                <a:spcPts val="2639"/>
              </a:lnSpc>
            </a:pPr>
            <a:r>
              <a:rPr lang="en-US" sz="2199" spc="20">
                <a:solidFill>
                  <a:srgbClr val="FFFFFF"/>
                </a:solidFill>
                <a:latin typeface="TT Rounds Condensed Bold"/>
              </a:rPr>
              <a:t>BTSADV. ORG</a:t>
            </a:r>
          </a:p>
        </p:txBody>
      </p:sp>
      <p:sp>
        <p:nvSpPr>
          <p:cNvPr name="Freeform 12" id="12"/>
          <p:cNvSpPr/>
          <p:nvPr/>
        </p:nvSpPr>
        <p:spPr>
          <a:xfrm flipH="false" flipV="false" rot="0">
            <a:off x="1436026" y="4277913"/>
            <a:ext cx="5059752" cy="1519150"/>
          </a:xfrm>
          <a:custGeom>
            <a:avLst/>
            <a:gdLst/>
            <a:ahLst/>
            <a:cxnLst/>
            <a:rect r="r" b="b" t="t" l="l"/>
            <a:pathLst>
              <a:path h="1519150" w="5059752">
                <a:moveTo>
                  <a:pt x="0" y="0"/>
                </a:moveTo>
                <a:lnTo>
                  <a:pt x="5059753" y="0"/>
                </a:lnTo>
                <a:lnTo>
                  <a:pt x="5059753" y="1519150"/>
                </a:lnTo>
                <a:lnTo>
                  <a:pt x="0" y="1519150"/>
                </a:lnTo>
                <a:lnTo>
                  <a:pt x="0" y="0"/>
                </a:lnTo>
                <a:close/>
              </a:path>
            </a:pathLst>
          </a:custGeom>
          <a:blipFill>
            <a:blip r:embed="rId5"/>
            <a:stretch>
              <a:fillRect l="0" t="0" r="-39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
            <a:ext cx="7772400" cy="527685"/>
            <a:chOff x="0" y="0"/>
            <a:chExt cx="10363200" cy="703580"/>
          </a:xfrm>
        </p:grpSpPr>
        <p:sp>
          <p:nvSpPr>
            <p:cNvPr name="Freeform 3" id="3"/>
            <p:cNvSpPr/>
            <p:nvPr/>
          </p:nvSpPr>
          <p:spPr>
            <a:xfrm flipH="false" flipV="false" rot="0">
              <a:off x="0" y="0"/>
              <a:ext cx="10363200" cy="703453"/>
            </a:xfrm>
            <a:custGeom>
              <a:avLst/>
              <a:gdLst/>
              <a:ahLst/>
              <a:cxnLst/>
              <a:rect r="r" b="b" t="t" l="l"/>
              <a:pathLst>
                <a:path h="703453" w="10363200">
                  <a:moveTo>
                    <a:pt x="10363200" y="703453"/>
                  </a:moveTo>
                  <a:lnTo>
                    <a:pt x="0" y="703453"/>
                  </a:lnTo>
                  <a:lnTo>
                    <a:pt x="0" y="0"/>
                  </a:lnTo>
                  <a:lnTo>
                    <a:pt x="10363200" y="0"/>
                  </a:lnTo>
                  <a:lnTo>
                    <a:pt x="10363200" y="703453"/>
                  </a:lnTo>
                  <a:close/>
                </a:path>
              </a:pathLst>
            </a:custGeom>
            <a:solidFill>
              <a:srgbClr val="3C1B4E"/>
            </a:solidFill>
          </p:spPr>
        </p:sp>
      </p:grpSp>
      <p:grpSp>
        <p:nvGrpSpPr>
          <p:cNvPr name="Group 4" id="4"/>
          <p:cNvGrpSpPr/>
          <p:nvPr/>
        </p:nvGrpSpPr>
        <p:grpSpPr>
          <a:xfrm rot="0">
            <a:off x="872489" y="4223864"/>
            <a:ext cx="47625" cy="47625"/>
            <a:chOff x="0" y="0"/>
            <a:chExt cx="63500" cy="63500"/>
          </a:xfrm>
        </p:grpSpPr>
        <p:sp>
          <p:nvSpPr>
            <p:cNvPr name="Freeform 5" id="5"/>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6" id="6"/>
          <p:cNvGrpSpPr/>
          <p:nvPr/>
        </p:nvGrpSpPr>
        <p:grpSpPr>
          <a:xfrm rot="0">
            <a:off x="872489" y="4433414"/>
            <a:ext cx="47625" cy="47625"/>
            <a:chOff x="0" y="0"/>
            <a:chExt cx="63500" cy="63500"/>
          </a:xfrm>
        </p:grpSpPr>
        <p:sp>
          <p:nvSpPr>
            <p:cNvPr name="Freeform 7" id="7"/>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8" id="8"/>
          <p:cNvGrpSpPr/>
          <p:nvPr/>
        </p:nvGrpSpPr>
        <p:grpSpPr>
          <a:xfrm rot="0">
            <a:off x="872489" y="4642964"/>
            <a:ext cx="47625" cy="47625"/>
            <a:chOff x="0" y="0"/>
            <a:chExt cx="63500" cy="63500"/>
          </a:xfrm>
        </p:grpSpPr>
        <p:sp>
          <p:nvSpPr>
            <p:cNvPr name="Freeform 9" id="9"/>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0" id="10"/>
          <p:cNvGrpSpPr/>
          <p:nvPr/>
        </p:nvGrpSpPr>
        <p:grpSpPr>
          <a:xfrm rot="0">
            <a:off x="872489" y="5176628"/>
            <a:ext cx="47625" cy="47625"/>
            <a:chOff x="0" y="0"/>
            <a:chExt cx="63500" cy="63500"/>
          </a:xfrm>
        </p:grpSpPr>
        <p:sp>
          <p:nvSpPr>
            <p:cNvPr name="Freeform 11" id="11"/>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2" id="12"/>
          <p:cNvGrpSpPr/>
          <p:nvPr/>
        </p:nvGrpSpPr>
        <p:grpSpPr>
          <a:xfrm rot="0">
            <a:off x="872489" y="5386178"/>
            <a:ext cx="47625" cy="47625"/>
            <a:chOff x="0" y="0"/>
            <a:chExt cx="63500" cy="63500"/>
          </a:xfrm>
        </p:grpSpPr>
        <p:sp>
          <p:nvSpPr>
            <p:cNvPr name="Freeform 13" id="13"/>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4" id="14"/>
          <p:cNvGrpSpPr/>
          <p:nvPr/>
        </p:nvGrpSpPr>
        <p:grpSpPr>
          <a:xfrm rot="0">
            <a:off x="872489" y="5595728"/>
            <a:ext cx="47625" cy="47625"/>
            <a:chOff x="0" y="0"/>
            <a:chExt cx="63500" cy="63500"/>
          </a:xfrm>
        </p:grpSpPr>
        <p:sp>
          <p:nvSpPr>
            <p:cNvPr name="Freeform 15" id="15"/>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6" id="16"/>
          <p:cNvGrpSpPr/>
          <p:nvPr/>
        </p:nvGrpSpPr>
        <p:grpSpPr>
          <a:xfrm rot="0">
            <a:off x="872489" y="5805278"/>
            <a:ext cx="47625" cy="47625"/>
            <a:chOff x="0" y="0"/>
            <a:chExt cx="63500" cy="63500"/>
          </a:xfrm>
        </p:grpSpPr>
        <p:sp>
          <p:nvSpPr>
            <p:cNvPr name="Freeform 17" id="17"/>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8" id="18"/>
          <p:cNvGrpSpPr/>
          <p:nvPr/>
        </p:nvGrpSpPr>
        <p:grpSpPr>
          <a:xfrm rot="0">
            <a:off x="872489" y="6014828"/>
            <a:ext cx="47625" cy="47625"/>
            <a:chOff x="0" y="0"/>
            <a:chExt cx="63500" cy="63500"/>
          </a:xfrm>
        </p:grpSpPr>
        <p:sp>
          <p:nvSpPr>
            <p:cNvPr name="Freeform 19" id="19"/>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sp>
        <p:nvSpPr>
          <p:cNvPr name="TextBox 20" id="20"/>
          <p:cNvSpPr txBox="true"/>
          <p:nvPr/>
        </p:nvSpPr>
        <p:spPr>
          <a:xfrm rot="0">
            <a:off x="1027894" y="2399826"/>
            <a:ext cx="6240780" cy="3743325"/>
          </a:xfrm>
          <a:prstGeom prst="rect">
            <a:avLst/>
          </a:prstGeom>
        </p:spPr>
        <p:txBody>
          <a:bodyPr anchor="t" rtlCol="false" tIns="0" lIns="0" bIns="0" rIns="0">
            <a:spAutoFit/>
          </a:bodyPr>
          <a:lstStyle/>
          <a:p>
            <a:pPr algn="l">
              <a:lnSpc>
                <a:spcPts val="2160"/>
              </a:lnSpc>
            </a:pPr>
            <a:r>
              <a:rPr lang="en-US" sz="1800" spc="16">
                <a:solidFill>
                  <a:srgbClr val="3C1B4E"/>
                </a:solidFill>
                <a:latin typeface="TT Rounds Condensed Bold"/>
              </a:rPr>
              <a:t>Set Boundaries</a:t>
            </a:r>
          </a:p>
          <a:p>
            <a:pPr algn="l">
              <a:lnSpc>
                <a:spcPts val="1439"/>
              </a:lnSpc>
            </a:pPr>
            <a:r>
              <a:rPr lang="en-US" sz="1200" spc="11">
                <a:solidFill>
                  <a:srgbClr val="333333"/>
                </a:solidFill>
                <a:latin typeface="TT Rounds Condensed Bold"/>
              </a:rPr>
              <a:t>What role do you want members of your support system to play?</a:t>
            </a:r>
          </a:p>
          <a:p>
            <a:pPr algn="just">
              <a:lnSpc>
                <a:spcPts val="1650"/>
              </a:lnSpc>
            </a:pPr>
            <a:r>
              <a:rPr lang="en-US" sz="1100" spc="1">
                <a:solidFill>
                  <a:srgbClr val="333333"/>
                </a:solidFill>
                <a:latin typeface="DejaVu Sans"/>
              </a:rPr>
              <a:t>It’s okay if each person plays a different role. You may want a family member to just listen, go to an advocate for options, have a co-worker document incidents at work, and have a friend keep copies of your important documents and paperwork.</a:t>
            </a:r>
          </a:p>
          <a:p>
            <a:pPr algn="l">
              <a:lnSpc>
                <a:spcPts val="1725"/>
              </a:lnSpc>
            </a:pPr>
            <a:r>
              <a:rPr lang="en-US" sz="1200" spc="11">
                <a:solidFill>
                  <a:srgbClr val="333333"/>
                </a:solidFill>
                <a:latin typeface="TT Rounds Condensed Bold"/>
              </a:rPr>
              <a:t>Let (non-confidential) people know that you want all conversations to stay between the two of you.</a:t>
            </a:r>
          </a:p>
          <a:p>
            <a:pPr algn="l">
              <a:lnSpc>
                <a:spcPts val="1679"/>
              </a:lnSpc>
            </a:pPr>
          </a:p>
          <a:p>
            <a:pPr algn="just">
              <a:lnSpc>
                <a:spcPts val="1920"/>
              </a:lnSpc>
            </a:pPr>
            <a:r>
              <a:rPr lang="en-US" sz="1600" spc="14">
                <a:solidFill>
                  <a:srgbClr val="3C1B4E"/>
                </a:solidFill>
                <a:latin typeface="TT Rounds Condensed Bold"/>
              </a:rPr>
              <a:t>Benefits of Creating Support Systems of Other Survivors</a:t>
            </a:r>
          </a:p>
          <a:p>
            <a:pPr algn="l">
              <a:lnSpc>
                <a:spcPts val="1320"/>
              </a:lnSpc>
            </a:pPr>
            <a:r>
              <a:rPr lang="en-US" sz="1100" spc="1">
                <a:solidFill>
                  <a:srgbClr val="333333"/>
                </a:solidFill>
                <a:latin typeface="DejaVu Sans"/>
              </a:rPr>
              <a:t>Can help you feel less alone/isolated</a:t>
            </a:r>
          </a:p>
          <a:p>
            <a:pPr algn="l">
              <a:lnSpc>
                <a:spcPts val="1320"/>
              </a:lnSpc>
            </a:pPr>
            <a:r>
              <a:rPr lang="en-US" sz="1100" spc="1">
                <a:solidFill>
                  <a:srgbClr val="333333"/>
                </a:solidFill>
                <a:latin typeface="DejaVu Sans"/>
              </a:rPr>
              <a:t>Can normalize and validate your experience</a:t>
            </a:r>
          </a:p>
          <a:p>
            <a:pPr algn="l">
              <a:lnSpc>
                <a:spcPts val="1320"/>
              </a:lnSpc>
            </a:pPr>
            <a:r>
              <a:rPr lang="en-US" sz="1100" spc="1">
                <a:solidFill>
                  <a:srgbClr val="333333"/>
                </a:solidFill>
                <a:latin typeface="DejaVu Sans"/>
              </a:rPr>
              <a:t>Can normalize and validate your emotions throughout the healing process</a:t>
            </a:r>
          </a:p>
          <a:p>
            <a:pPr algn="l">
              <a:lnSpc>
                <a:spcPts val="1679"/>
              </a:lnSpc>
            </a:pPr>
          </a:p>
          <a:p>
            <a:pPr algn="l">
              <a:lnSpc>
                <a:spcPts val="1439"/>
              </a:lnSpc>
            </a:pPr>
            <a:r>
              <a:rPr lang="en-US" sz="1200" spc="11">
                <a:solidFill>
                  <a:srgbClr val="333333"/>
                </a:solidFill>
                <a:latin typeface="TT Rounds Condensed Bold"/>
              </a:rPr>
              <a:t>Where can I meet other survivors?</a:t>
            </a:r>
          </a:p>
          <a:p>
            <a:pPr algn="l">
              <a:lnSpc>
                <a:spcPts val="1320"/>
              </a:lnSpc>
            </a:pPr>
            <a:r>
              <a:rPr lang="en-US" sz="1100" spc="1">
                <a:solidFill>
                  <a:srgbClr val="333333"/>
                </a:solidFill>
                <a:latin typeface="DejaVu Sans"/>
              </a:rPr>
              <a:t>BTSADV Survivor Sister Retreat</a:t>
            </a:r>
          </a:p>
          <a:p>
            <a:pPr algn="l">
              <a:lnSpc>
                <a:spcPts val="1320"/>
              </a:lnSpc>
            </a:pPr>
            <a:r>
              <a:rPr lang="en-US" sz="1100" spc="1">
                <a:solidFill>
                  <a:srgbClr val="333333"/>
                </a:solidFill>
                <a:latin typeface="DejaVu Sans"/>
              </a:rPr>
              <a:t>Join a BTSADV regional Facebook group</a:t>
            </a:r>
          </a:p>
          <a:p>
            <a:pPr algn="l">
              <a:lnSpc>
                <a:spcPts val="1650"/>
              </a:lnSpc>
            </a:pPr>
            <a:r>
              <a:rPr lang="en-US" sz="1100" spc="1">
                <a:solidFill>
                  <a:srgbClr val="333333"/>
                </a:solidFill>
                <a:latin typeface="DejaVu Sans"/>
              </a:rPr>
              <a:t>Some churches and community groups offer support groups for survivors Contact your local domestic violence agency</a:t>
            </a:r>
          </a:p>
          <a:p>
            <a:pPr algn="l">
              <a:lnSpc>
                <a:spcPts val="1320"/>
              </a:lnSpc>
            </a:pPr>
            <a:r>
              <a:rPr lang="en-US" sz="1100" spc="1">
                <a:solidFill>
                  <a:srgbClr val="333333"/>
                </a:solidFill>
                <a:latin typeface="DejaVu Sans"/>
              </a:rPr>
              <a:t>Search by zip code on Psychology Today for support groups</a:t>
            </a:r>
          </a:p>
        </p:txBody>
      </p:sp>
      <p:sp>
        <p:nvSpPr>
          <p:cNvPr name="TextBox 21" id="21"/>
          <p:cNvSpPr txBox="true"/>
          <p:nvPr/>
        </p:nvSpPr>
        <p:spPr>
          <a:xfrm rot="0">
            <a:off x="2247811" y="78106"/>
            <a:ext cx="3276778" cy="371475"/>
          </a:xfrm>
          <a:prstGeom prst="rect">
            <a:avLst/>
          </a:prstGeom>
        </p:spPr>
        <p:txBody>
          <a:bodyPr anchor="t" rtlCol="false" tIns="0" lIns="0" bIns="0" rIns="0">
            <a:spAutoFit/>
          </a:bodyPr>
          <a:lstStyle/>
          <a:p>
            <a:pPr algn="l">
              <a:lnSpc>
                <a:spcPts val="2940"/>
              </a:lnSpc>
            </a:pPr>
            <a:r>
              <a:rPr lang="en-US" sz="2450" spc="22">
                <a:solidFill>
                  <a:srgbClr val="FFFFFF"/>
                </a:solidFill>
                <a:latin typeface="TT Rounds Condensed Bold"/>
              </a:rPr>
              <a:t>BTSADV Survivor Toolkit</a:t>
            </a:r>
          </a:p>
        </p:txBody>
      </p:sp>
      <p:sp>
        <p:nvSpPr>
          <p:cNvPr name="TextBox 22" id="22"/>
          <p:cNvSpPr txBox="true"/>
          <p:nvPr/>
        </p:nvSpPr>
        <p:spPr>
          <a:xfrm rot="0">
            <a:off x="272850" y="9678063"/>
            <a:ext cx="2420100" cy="184700"/>
          </a:xfrm>
          <a:prstGeom prst="rect">
            <a:avLst/>
          </a:prstGeom>
        </p:spPr>
        <p:txBody>
          <a:bodyPr anchor="t" rtlCol="false" tIns="0" lIns="0" bIns="0" rIns="0">
            <a:spAutoFit/>
          </a:bodyPr>
          <a:lstStyle/>
          <a:p>
            <a:pPr algn="l">
              <a:lnSpc>
                <a:spcPts val="1439"/>
              </a:lnSpc>
            </a:pPr>
            <a:r>
              <a:rPr lang="en-US" sz="1200" spc="11">
                <a:solidFill>
                  <a:srgbClr val="FFFFFF"/>
                </a:solidFill>
                <a:latin typeface="TT Rounds Condensed Bold"/>
              </a:rPr>
              <a:t>SUPPORTLINE: 855 - BTS- 1777</a:t>
            </a:r>
          </a:p>
        </p:txBody>
      </p:sp>
      <p:sp>
        <p:nvSpPr>
          <p:cNvPr name="TextBox 23" id="23"/>
          <p:cNvSpPr txBox="true"/>
          <p:nvPr/>
        </p:nvSpPr>
        <p:spPr>
          <a:xfrm rot="0">
            <a:off x="5325487" y="9678063"/>
            <a:ext cx="2223900" cy="184700"/>
          </a:xfrm>
          <a:prstGeom prst="rect">
            <a:avLst/>
          </a:prstGeom>
        </p:spPr>
        <p:txBody>
          <a:bodyPr anchor="t" rtlCol="false" tIns="0" lIns="0" bIns="0" rIns="0">
            <a:spAutoFit/>
          </a:bodyPr>
          <a:lstStyle/>
          <a:p>
            <a:pPr algn="l">
              <a:lnSpc>
                <a:spcPts val="1439"/>
              </a:lnSpc>
            </a:pPr>
            <a:r>
              <a:rPr lang="en-US" sz="1200" spc="11">
                <a:solidFill>
                  <a:srgbClr val="FFFFFF"/>
                </a:solidFill>
                <a:latin typeface="TT Rounds Condensed Bold"/>
              </a:rPr>
              <a:t>BTSADV. ORG</a:t>
            </a:r>
          </a:p>
        </p:txBody>
      </p:sp>
      <p:sp>
        <p:nvSpPr>
          <p:cNvPr name="Freeform 24" id="24"/>
          <p:cNvSpPr/>
          <p:nvPr/>
        </p:nvSpPr>
        <p:spPr>
          <a:xfrm flipH="false" flipV="false" rot="0">
            <a:off x="2524206" y="6528115"/>
            <a:ext cx="3248156" cy="3242298"/>
          </a:xfrm>
          <a:custGeom>
            <a:avLst/>
            <a:gdLst/>
            <a:ahLst/>
            <a:cxnLst/>
            <a:rect r="r" b="b" t="t" l="l"/>
            <a:pathLst>
              <a:path h="3242298" w="3248156">
                <a:moveTo>
                  <a:pt x="0" y="0"/>
                </a:moveTo>
                <a:lnTo>
                  <a:pt x="3248156" y="0"/>
                </a:lnTo>
                <a:lnTo>
                  <a:pt x="3248156" y="3242298"/>
                </a:lnTo>
                <a:lnTo>
                  <a:pt x="0" y="3242298"/>
                </a:lnTo>
                <a:lnTo>
                  <a:pt x="0" y="0"/>
                </a:lnTo>
                <a:close/>
              </a:path>
            </a:pathLst>
          </a:custGeom>
          <a:blipFill>
            <a:blip r:embed="rId3"/>
            <a:stretch>
              <a:fillRect l="0" t="0" r="0" b="0"/>
            </a:stretch>
          </a:blipFill>
        </p:spPr>
      </p:sp>
      <p:sp>
        <p:nvSpPr>
          <p:cNvPr name="TextBox 25" id="25"/>
          <p:cNvSpPr txBox="true"/>
          <p:nvPr/>
        </p:nvSpPr>
        <p:spPr>
          <a:xfrm rot="0">
            <a:off x="777240" y="901076"/>
            <a:ext cx="6240780" cy="1087260"/>
          </a:xfrm>
          <a:prstGeom prst="rect">
            <a:avLst/>
          </a:prstGeom>
        </p:spPr>
        <p:txBody>
          <a:bodyPr anchor="t" rtlCol="false" tIns="0" lIns="0" bIns="0" rIns="0">
            <a:spAutoFit/>
          </a:bodyPr>
          <a:lstStyle/>
          <a:p>
            <a:pPr algn="l">
              <a:lnSpc>
                <a:spcPts val="4398"/>
              </a:lnSpc>
            </a:pPr>
            <a:r>
              <a:rPr lang="en-US" sz="3299" spc="29">
                <a:solidFill>
                  <a:srgbClr val="3C1B4E"/>
                </a:solidFill>
                <a:latin typeface="TT Rounds Condensed Bold"/>
              </a:rPr>
              <a:t>Creating and Identifying Support Systems </a:t>
            </a:r>
            <a:r>
              <a:rPr lang="en-US" sz="3299" spc="29">
                <a:solidFill>
                  <a:srgbClr val="3C1B4E"/>
                </a:solidFill>
                <a:latin typeface="TT Rounds Condensed"/>
              </a:rPr>
              <a:t>(Continued)</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3C1B4E"/>
        </a:solidFill>
      </p:bgPr>
    </p:bg>
    <p:spTree>
      <p:nvGrpSpPr>
        <p:cNvPr id="1" name=""/>
        <p:cNvGrpSpPr/>
        <p:nvPr/>
      </p:nvGrpSpPr>
      <p:grpSpPr>
        <a:xfrm>
          <a:off x="0" y="0"/>
          <a:ext cx="0" cy="0"/>
          <a:chOff x="0" y="0"/>
          <a:chExt cx="0" cy="0"/>
        </a:xfrm>
      </p:grpSpPr>
      <p:grpSp>
        <p:nvGrpSpPr>
          <p:cNvPr name="Group 2" id="2"/>
          <p:cNvGrpSpPr/>
          <p:nvPr/>
        </p:nvGrpSpPr>
        <p:grpSpPr>
          <a:xfrm rot="0">
            <a:off x="0" y="452587"/>
            <a:ext cx="8471916" cy="10244995"/>
            <a:chOff x="0" y="0"/>
            <a:chExt cx="11295888" cy="13659993"/>
          </a:xfrm>
        </p:grpSpPr>
        <p:sp>
          <p:nvSpPr>
            <p:cNvPr name="Freeform 3" id="3"/>
            <p:cNvSpPr/>
            <p:nvPr/>
          </p:nvSpPr>
          <p:spPr>
            <a:xfrm flipH="false" flipV="false" rot="0">
              <a:off x="0" y="0"/>
              <a:ext cx="11295888" cy="13659993"/>
            </a:xfrm>
            <a:custGeom>
              <a:avLst/>
              <a:gdLst/>
              <a:ahLst/>
              <a:cxnLst/>
              <a:rect r="r" b="b" t="t" l="l"/>
              <a:pathLst>
                <a:path h="13659993" w="11295888">
                  <a:moveTo>
                    <a:pt x="11295888" y="13659993"/>
                  </a:moveTo>
                  <a:lnTo>
                    <a:pt x="0" y="13659993"/>
                  </a:lnTo>
                  <a:lnTo>
                    <a:pt x="0" y="0"/>
                  </a:lnTo>
                  <a:lnTo>
                    <a:pt x="11295888" y="0"/>
                  </a:lnTo>
                  <a:lnTo>
                    <a:pt x="11295888" y="13659993"/>
                  </a:lnTo>
                  <a:close/>
                </a:path>
              </a:pathLst>
            </a:custGeom>
            <a:solidFill>
              <a:srgbClr val="3C1B4E"/>
            </a:solidFill>
          </p:spPr>
        </p:sp>
      </p:grpSp>
      <p:grpSp>
        <p:nvGrpSpPr>
          <p:cNvPr name="Group 4" id="4"/>
          <p:cNvGrpSpPr/>
          <p:nvPr/>
        </p:nvGrpSpPr>
        <p:grpSpPr>
          <a:xfrm rot="0">
            <a:off x="2422275" y="3959991"/>
            <a:ext cx="2952115" cy="57785"/>
            <a:chOff x="0" y="0"/>
            <a:chExt cx="3936153" cy="77047"/>
          </a:xfrm>
        </p:grpSpPr>
        <p:sp>
          <p:nvSpPr>
            <p:cNvPr name="Freeform 5" id="5"/>
            <p:cNvSpPr/>
            <p:nvPr/>
          </p:nvSpPr>
          <p:spPr>
            <a:xfrm flipH="false" flipV="false" rot="0">
              <a:off x="0" y="0"/>
              <a:ext cx="3935603" cy="76454"/>
            </a:xfrm>
            <a:custGeom>
              <a:avLst/>
              <a:gdLst/>
              <a:ahLst/>
              <a:cxnLst/>
              <a:rect r="r" b="b" t="t" l="l"/>
              <a:pathLst>
                <a:path h="76454" w="3935603">
                  <a:moveTo>
                    <a:pt x="3935476" y="76454"/>
                  </a:moveTo>
                  <a:lnTo>
                    <a:pt x="0" y="76454"/>
                  </a:lnTo>
                  <a:lnTo>
                    <a:pt x="0" y="0"/>
                  </a:lnTo>
                  <a:lnTo>
                    <a:pt x="3617087" y="0"/>
                  </a:lnTo>
                  <a:lnTo>
                    <a:pt x="3935603" y="0"/>
                  </a:lnTo>
                  <a:lnTo>
                    <a:pt x="3935603" y="76454"/>
                  </a:lnTo>
                  <a:close/>
                </a:path>
              </a:pathLst>
            </a:custGeom>
            <a:solidFill>
              <a:srgbClr val="935DA6"/>
            </a:solidFill>
          </p:spPr>
        </p:sp>
      </p:grpSp>
      <p:sp>
        <p:nvSpPr>
          <p:cNvPr name="Freeform 6" id="6"/>
          <p:cNvSpPr/>
          <p:nvPr/>
        </p:nvSpPr>
        <p:spPr>
          <a:xfrm flipH="false" flipV="false" rot="0">
            <a:off x="908385" y="4017776"/>
            <a:ext cx="6086775" cy="6086804"/>
          </a:xfrm>
          <a:custGeom>
            <a:avLst/>
            <a:gdLst/>
            <a:ahLst/>
            <a:cxnLst/>
            <a:rect r="r" b="b" t="t" l="l"/>
            <a:pathLst>
              <a:path h="6086804" w="6086775">
                <a:moveTo>
                  <a:pt x="0" y="0"/>
                </a:moveTo>
                <a:lnTo>
                  <a:pt x="6086775" y="0"/>
                </a:lnTo>
                <a:lnTo>
                  <a:pt x="6086775" y="6086804"/>
                </a:lnTo>
                <a:lnTo>
                  <a:pt x="0" y="6086804"/>
                </a:lnTo>
                <a:lnTo>
                  <a:pt x="0" y="0"/>
                </a:lnTo>
                <a:close/>
              </a:path>
            </a:pathLst>
          </a:custGeom>
          <a:blipFill>
            <a:blip r:embed="rId3"/>
            <a:stretch>
              <a:fillRect l="0" t="0" r="0" b="0"/>
            </a:stretch>
          </a:blipFill>
        </p:spPr>
      </p:sp>
      <p:sp>
        <p:nvSpPr>
          <p:cNvPr name="Freeform 7" id="7"/>
          <p:cNvSpPr/>
          <p:nvPr/>
        </p:nvSpPr>
        <p:spPr>
          <a:xfrm flipH="false" flipV="false" rot="0">
            <a:off x="1384306" y="452587"/>
            <a:ext cx="5134934" cy="1535726"/>
          </a:xfrm>
          <a:custGeom>
            <a:avLst/>
            <a:gdLst/>
            <a:ahLst/>
            <a:cxnLst/>
            <a:rect r="r" b="b" t="t" l="l"/>
            <a:pathLst>
              <a:path h="1535726" w="5134934">
                <a:moveTo>
                  <a:pt x="0" y="0"/>
                </a:moveTo>
                <a:lnTo>
                  <a:pt x="5134934" y="0"/>
                </a:lnTo>
                <a:lnTo>
                  <a:pt x="5134934" y="1535725"/>
                </a:lnTo>
                <a:lnTo>
                  <a:pt x="0" y="1535725"/>
                </a:lnTo>
                <a:lnTo>
                  <a:pt x="0" y="0"/>
                </a:lnTo>
                <a:close/>
              </a:path>
            </a:pathLst>
          </a:custGeom>
          <a:blipFill>
            <a:blip r:embed="rId4"/>
            <a:stretch>
              <a:fillRect l="0" t="0" r="0" b="0"/>
            </a:stretch>
          </a:blipFill>
        </p:spPr>
      </p:sp>
      <p:sp>
        <p:nvSpPr>
          <p:cNvPr name="TextBox 8" id="8"/>
          <p:cNvSpPr txBox="true"/>
          <p:nvPr/>
        </p:nvSpPr>
        <p:spPr>
          <a:xfrm rot="0">
            <a:off x="1171529" y="2200512"/>
            <a:ext cx="5560488" cy="1175804"/>
          </a:xfrm>
          <a:prstGeom prst="rect">
            <a:avLst/>
          </a:prstGeom>
        </p:spPr>
        <p:txBody>
          <a:bodyPr anchor="t" rtlCol="false" tIns="0" lIns="0" bIns="0" rIns="0">
            <a:spAutoFit/>
          </a:bodyPr>
          <a:lstStyle/>
          <a:p>
            <a:pPr algn="ctr">
              <a:lnSpc>
                <a:spcPts val="4781"/>
              </a:lnSpc>
            </a:pPr>
            <a:r>
              <a:rPr lang="en-US" sz="3450">
                <a:solidFill>
                  <a:srgbClr val="FFFFFF"/>
                </a:solidFill>
                <a:latin typeface="Merriweather Sans"/>
              </a:rPr>
              <a:t>THANK	 YOU</a:t>
            </a:r>
          </a:p>
          <a:p>
            <a:pPr algn="ctr">
              <a:lnSpc>
                <a:spcPts val="4781"/>
              </a:lnSpc>
            </a:pPr>
            <a:r>
              <a:rPr lang="en-US" sz="3450" spc="1">
                <a:solidFill>
                  <a:srgbClr val="FFFFFF"/>
                </a:solidFill>
                <a:latin typeface="Merriweather Sans"/>
              </a:rPr>
              <a:t>FOR  YOUR  SUPPORT</a:t>
            </a:r>
          </a:p>
        </p:txBody>
      </p:sp>
      <p:sp>
        <p:nvSpPr>
          <p:cNvPr name="TextBox 9" id="9"/>
          <p:cNvSpPr txBox="true"/>
          <p:nvPr/>
        </p:nvSpPr>
        <p:spPr>
          <a:xfrm rot="0">
            <a:off x="2030625" y="3636141"/>
            <a:ext cx="4215000" cy="323850"/>
          </a:xfrm>
          <a:prstGeom prst="rect">
            <a:avLst/>
          </a:prstGeom>
        </p:spPr>
        <p:txBody>
          <a:bodyPr anchor="t" rtlCol="false" tIns="0" lIns="0" bIns="0" rIns="0">
            <a:spAutoFit/>
          </a:bodyPr>
          <a:lstStyle/>
          <a:p>
            <a:pPr algn="l">
              <a:lnSpc>
                <a:spcPts val="2520"/>
              </a:lnSpc>
            </a:pPr>
            <a:r>
              <a:rPr lang="en-US" sz="2100" spc="19">
                <a:solidFill>
                  <a:srgbClr val="000000"/>
                </a:solidFill>
                <a:latin typeface="TT Rounds Condensed"/>
              </a:rPr>
              <a:t>                      </a:t>
            </a:r>
            <a:r>
              <a:rPr lang="en-US" sz="2100" spc="19">
                <a:solidFill>
                  <a:srgbClr val="FFFFFF"/>
                </a:solidFill>
                <a:latin typeface="TT Rounds Condensed Bold"/>
              </a:rPr>
              <a:t>BTSADV. ORG</a:t>
            </a:r>
          </a:p>
        </p:txBody>
      </p:sp>
      <p:sp>
        <p:nvSpPr>
          <p:cNvPr name="Freeform 10" id="10"/>
          <p:cNvSpPr/>
          <p:nvPr/>
        </p:nvSpPr>
        <p:spPr>
          <a:xfrm flipH="false" flipV="false" rot="0">
            <a:off x="1455353" y="492661"/>
            <a:ext cx="4992839" cy="1495651"/>
          </a:xfrm>
          <a:custGeom>
            <a:avLst/>
            <a:gdLst/>
            <a:ahLst/>
            <a:cxnLst/>
            <a:rect r="r" b="b" t="t" l="l"/>
            <a:pathLst>
              <a:path h="1495651" w="4992839">
                <a:moveTo>
                  <a:pt x="0" y="0"/>
                </a:moveTo>
                <a:lnTo>
                  <a:pt x="4992839" y="0"/>
                </a:lnTo>
                <a:lnTo>
                  <a:pt x="4992839" y="1495651"/>
                </a:lnTo>
                <a:lnTo>
                  <a:pt x="0" y="1495651"/>
                </a:lnTo>
                <a:lnTo>
                  <a:pt x="0" y="0"/>
                </a:lnTo>
                <a:close/>
              </a:path>
            </a:pathLst>
          </a:custGeom>
          <a:blipFill>
            <a:blip r:embed="rId5"/>
            <a:stretch>
              <a:fillRect l="0" t="0" r="-162"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
            <a:ext cx="7772400" cy="527685"/>
            <a:chOff x="0" y="0"/>
            <a:chExt cx="10363200" cy="703580"/>
          </a:xfrm>
        </p:grpSpPr>
        <p:sp>
          <p:nvSpPr>
            <p:cNvPr name="Freeform 3" id="3"/>
            <p:cNvSpPr/>
            <p:nvPr/>
          </p:nvSpPr>
          <p:spPr>
            <a:xfrm flipH="false" flipV="false" rot="0">
              <a:off x="0" y="0"/>
              <a:ext cx="10363200" cy="703453"/>
            </a:xfrm>
            <a:custGeom>
              <a:avLst/>
              <a:gdLst/>
              <a:ahLst/>
              <a:cxnLst/>
              <a:rect r="r" b="b" t="t" l="l"/>
              <a:pathLst>
                <a:path h="703453" w="10363200">
                  <a:moveTo>
                    <a:pt x="10363200" y="703453"/>
                  </a:moveTo>
                  <a:lnTo>
                    <a:pt x="0" y="703453"/>
                  </a:lnTo>
                  <a:lnTo>
                    <a:pt x="0" y="0"/>
                  </a:lnTo>
                  <a:lnTo>
                    <a:pt x="10363200" y="0"/>
                  </a:lnTo>
                  <a:lnTo>
                    <a:pt x="10363200" y="703453"/>
                  </a:lnTo>
                  <a:close/>
                </a:path>
              </a:pathLst>
            </a:custGeom>
            <a:solidFill>
              <a:srgbClr val="3C1B4E"/>
            </a:solidFill>
          </p:spPr>
        </p:sp>
      </p:grpSp>
      <p:grpSp>
        <p:nvGrpSpPr>
          <p:cNvPr name="Group 4" id="4"/>
          <p:cNvGrpSpPr/>
          <p:nvPr/>
        </p:nvGrpSpPr>
        <p:grpSpPr>
          <a:xfrm rot="0">
            <a:off x="0" y="9531576"/>
            <a:ext cx="7772400" cy="527050"/>
            <a:chOff x="0" y="0"/>
            <a:chExt cx="10363200" cy="702733"/>
          </a:xfrm>
        </p:grpSpPr>
        <p:sp>
          <p:nvSpPr>
            <p:cNvPr name="Freeform 5" id="5"/>
            <p:cNvSpPr/>
            <p:nvPr/>
          </p:nvSpPr>
          <p:spPr>
            <a:xfrm flipH="false" flipV="false" rot="0">
              <a:off x="0" y="0"/>
              <a:ext cx="10363200" cy="702437"/>
            </a:xfrm>
            <a:custGeom>
              <a:avLst/>
              <a:gdLst/>
              <a:ahLst/>
              <a:cxnLst/>
              <a:rect r="r" b="b" t="t" l="l"/>
              <a:pathLst>
                <a:path h="702437" w="10363200">
                  <a:moveTo>
                    <a:pt x="0" y="702437"/>
                  </a:moveTo>
                  <a:lnTo>
                    <a:pt x="0" y="0"/>
                  </a:lnTo>
                  <a:lnTo>
                    <a:pt x="10363200" y="0"/>
                  </a:lnTo>
                  <a:lnTo>
                    <a:pt x="10363200" y="702437"/>
                  </a:lnTo>
                  <a:lnTo>
                    <a:pt x="0" y="702437"/>
                  </a:lnTo>
                  <a:close/>
                </a:path>
              </a:pathLst>
            </a:custGeom>
            <a:solidFill>
              <a:srgbClr val="3C1B4E"/>
            </a:solidFill>
          </p:spPr>
        </p:sp>
      </p:grpSp>
      <p:sp>
        <p:nvSpPr>
          <p:cNvPr name="Freeform 6" id="6"/>
          <p:cNvSpPr/>
          <p:nvPr/>
        </p:nvSpPr>
        <p:spPr>
          <a:xfrm flipH="false" flipV="false" rot="0">
            <a:off x="3560594" y="9503002"/>
            <a:ext cx="647699" cy="523874"/>
          </a:xfrm>
          <a:custGeom>
            <a:avLst/>
            <a:gdLst/>
            <a:ahLst/>
            <a:cxnLst/>
            <a:rect r="r" b="b" t="t" l="l"/>
            <a:pathLst>
              <a:path h="523874" w="647699">
                <a:moveTo>
                  <a:pt x="0" y="0"/>
                </a:moveTo>
                <a:lnTo>
                  <a:pt x="647699" y="0"/>
                </a:lnTo>
                <a:lnTo>
                  <a:pt x="647699" y="523874"/>
                </a:lnTo>
                <a:lnTo>
                  <a:pt x="0" y="523874"/>
                </a:lnTo>
                <a:lnTo>
                  <a:pt x="0" y="0"/>
                </a:lnTo>
                <a:close/>
              </a:path>
            </a:pathLst>
          </a:custGeom>
          <a:blipFill>
            <a:blip r:embed="rId3"/>
            <a:stretch>
              <a:fillRect l="0" t="0" r="0" b="-20"/>
            </a:stretch>
          </a:blipFill>
        </p:spPr>
      </p:sp>
      <p:sp>
        <p:nvSpPr>
          <p:cNvPr name="Freeform 7" id="7"/>
          <p:cNvSpPr/>
          <p:nvPr/>
        </p:nvSpPr>
        <p:spPr>
          <a:xfrm flipH="false" flipV="false" rot="0">
            <a:off x="1282419" y="5476761"/>
            <a:ext cx="5155018" cy="3436679"/>
          </a:xfrm>
          <a:custGeom>
            <a:avLst/>
            <a:gdLst/>
            <a:ahLst/>
            <a:cxnLst/>
            <a:rect r="r" b="b" t="t" l="l"/>
            <a:pathLst>
              <a:path h="3436679" w="5155018">
                <a:moveTo>
                  <a:pt x="0" y="0"/>
                </a:moveTo>
                <a:lnTo>
                  <a:pt x="5155018" y="0"/>
                </a:lnTo>
                <a:lnTo>
                  <a:pt x="5155018" y="3436679"/>
                </a:lnTo>
                <a:lnTo>
                  <a:pt x="0" y="3436679"/>
                </a:lnTo>
                <a:lnTo>
                  <a:pt x="0" y="0"/>
                </a:lnTo>
                <a:close/>
              </a:path>
            </a:pathLst>
          </a:custGeom>
          <a:blipFill>
            <a:blip r:embed="rId4"/>
            <a:stretch>
              <a:fillRect l="0" t="0" r="0" b="0"/>
            </a:stretch>
          </a:blipFill>
        </p:spPr>
      </p:sp>
      <p:sp>
        <p:nvSpPr>
          <p:cNvPr name="TextBox 8" id="8"/>
          <p:cNvSpPr txBox="true"/>
          <p:nvPr/>
        </p:nvSpPr>
        <p:spPr>
          <a:xfrm rot="0">
            <a:off x="724560" y="729572"/>
            <a:ext cx="4781550" cy="495300"/>
          </a:xfrm>
          <a:prstGeom prst="rect">
            <a:avLst/>
          </a:prstGeom>
        </p:spPr>
        <p:txBody>
          <a:bodyPr anchor="t" rtlCol="false" tIns="0" lIns="0" bIns="0" rIns="0">
            <a:spAutoFit/>
          </a:bodyPr>
          <a:lstStyle/>
          <a:p>
            <a:pPr algn="l">
              <a:lnSpc>
                <a:spcPts val="3959"/>
              </a:lnSpc>
            </a:pPr>
            <a:r>
              <a:rPr lang="en-US" sz="3299" spc="30">
                <a:solidFill>
                  <a:srgbClr val="3C1B4E"/>
                </a:solidFill>
                <a:latin typeface="TT Rounds Condensed Bold"/>
              </a:rPr>
              <a:t>Table of Contents</a:t>
            </a:r>
          </a:p>
        </p:txBody>
      </p:sp>
      <p:sp>
        <p:nvSpPr>
          <p:cNvPr name="TextBox 9" id="9"/>
          <p:cNvSpPr txBox="true"/>
          <p:nvPr/>
        </p:nvSpPr>
        <p:spPr>
          <a:xfrm rot="0">
            <a:off x="2749804" y="87631"/>
            <a:ext cx="2916978" cy="342900"/>
          </a:xfrm>
          <a:prstGeom prst="rect">
            <a:avLst/>
          </a:prstGeom>
        </p:spPr>
        <p:txBody>
          <a:bodyPr anchor="t" rtlCol="false" tIns="0" lIns="0" bIns="0" rIns="0">
            <a:spAutoFit/>
          </a:bodyPr>
          <a:lstStyle/>
          <a:p>
            <a:pPr algn="l">
              <a:lnSpc>
                <a:spcPts val="2639"/>
              </a:lnSpc>
            </a:pPr>
            <a:r>
              <a:rPr lang="en-US" sz="2199" spc="20">
                <a:solidFill>
                  <a:srgbClr val="FFFFFF"/>
                </a:solidFill>
                <a:latin typeface="TT Rounds Condensed Bold"/>
              </a:rPr>
              <a:t>BTSADV Survivor Toolkit</a:t>
            </a:r>
          </a:p>
        </p:txBody>
      </p:sp>
      <p:sp>
        <p:nvSpPr>
          <p:cNvPr name="TextBox 10" id="10"/>
          <p:cNvSpPr txBox="true"/>
          <p:nvPr/>
        </p:nvSpPr>
        <p:spPr>
          <a:xfrm rot="0">
            <a:off x="6635190" y="1570304"/>
            <a:ext cx="418465" cy="223535"/>
          </a:xfrm>
          <a:prstGeom prst="rect">
            <a:avLst/>
          </a:prstGeom>
        </p:spPr>
        <p:txBody>
          <a:bodyPr anchor="t" rtlCol="false" tIns="0" lIns="0" bIns="0" rIns="0">
            <a:spAutoFit/>
          </a:bodyPr>
          <a:lstStyle/>
          <a:p>
            <a:pPr algn="l">
              <a:lnSpc>
                <a:spcPts val="1499"/>
              </a:lnSpc>
            </a:pPr>
            <a:r>
              <a:rPr lang="en-US" sz="1249">
                <a:solidFill>
                  <a:srgbClr val="3C1B4E"/>
                </a:solidFill>
                <a:latin typeface="Arial"/>
              </a:rPr>
              <a:t>1 - 2</a:t>
            </a:r>
          </a:p>
        </p:txBody>
      </p:sp>
      <p:sp>
        <p:nvSpPr>
          <p:cNvPr name="TextBox 11" id="11"/>
          <p:cNvSpPr txBox="true"/>
          <p:nvPr/>
        </p:nvSpPr>
        <p:spPr>
          <a:xfrm rot="0">
            <a:off x="6861984" y="2184364"/>
            <a:ext cx="146050" cy="223535"/>
          </a:xfrm>
          <a:prstGeom prst="rect">
            <a:avLst/>
          </a:prstGeom>
        </p:spPr>
        <p:txBody>
          <a:bodyPr anchor="t" rtlCol="false" tIns="0" lIns="0" bIns="0" rIns="0">
            <a:spAutoFit/>
          </a:bodyPr>
          <a:lstStyle/>
          <a:p>
            <a:pPr algn="l">
              <a:lnSpc>
                <a:spcPts val="1499"/>
              </a:lnSpc>
            </a:pPr>
            <a:r>
              <a:rPr lang="en-US" sz="1249">
                <a:solidFill>
                  <a:srgbClr val="3C1B4E"/>
                </a:solidFill>
                <a:latin typeface="Arial"/>
              </a:rPr>
              <a:t>3</a:t>
            </a:r>
          </a:p>
        </p:txBody>
      </p:sp>
      <p:sp>
        <p:nvSpPr>
          <p:cNvPr name="TextBox 12" id="12"/>
          <p:cNvSpPr txBox="true"/>
          <p:nvPr/>
        </p:nvSpPr>
        <p:spPr>
          <a:xfrm rot="0">
            <a:off x="6850524" y="2800931"/>
            <a:ext cx="157480" cy="223535"/>
          </a:xfrm>
          <a:prstGeom prst="rect">
            <a:avLst/>
          </a:prstGeom>
        </p:spPr>
        <p:txBody>
          <a:bodyPr anchor="t" rtlCol="false" tIns="0" lIns="0" bIns="0" rIns="0">
            <a:spAutoFit/>
          </a:bodyPr>
          <a:lstStyle/>
          <a:p>
            <a:pPr algn="l">
              <a:lnSpc>
                <a:spcPts val="1499"/>
              </a:lnSpc>
            </a:pPr>
            <a:r>
              <a:rPr lang="en-US" sz="1249">
                <a:solidFill>
                  <a:srgbClr val="3C1B4E"/>
                </a:solidFill>
                <a:latin typeface="Arial"/>
              </a:rPr>
              <a:t>4</a:t>
            </a:r>
          </a:p>
        </p:txBody>
      </p:sp>
      <p:sp>
        <p:nvSpPr>
          <p:cNvPr name="TextBox 13" id="13"/>
          <p:cNvSpPr txBox="true"/>
          <p:nvPr/>
        </p:nvSpPr>
        <p:spPr>
          <a:xfrm rot="0">
            <a:off x="6853352" y="3417498"/>
            <a:ext cx="154940" cy="223535"/>
          </a:xfrm>
          <a:prstGeom prst="rect">
            <a:avLst/>
          </a:prstGeom>
        </p:spPr>
        <p:txBody>
          <a:bodyPr anchor="t" rtlCol="false" tIns="0" lIns="0" bIns="0" rIns="0">
            <a:spAutoFit/>
          </a:bodyPr>
          <a:lstStyle/>
          <a:p>
            <a:pPr algn="l">
              <a:lnSpc>
                <a:spcPts val="1499"/>
              </a:lnSpc>
            </a:pPr>
            <a:r>
              <a:rPr lang="en-US" sz="1249">
                <a:solidFill>
                  <a:srgbClr val="3C1B4E"/>
                </a:solidFill>
                <a:latin typeface="Arial"/>
              </a:rPr>
              <a:t>5</a:t>
            </a:r>
          </a:p>
        </p:txBody>
      </p:sp>
      <p:sp>
        <p:nvSpPr>
          <p:cNvPr name="TextBox 14" id="14"/>
          <p:cNvSpPr txBox="true"/>
          <p:nvPr/>
        </p:nvSpPr>
        <p:spPr>
          <a:xfrm rot="0">
            <a:off x="6844422" y="4034066"/>
            <a:ext cx="163830" cy="223535"/>
          </a:xfrm>
          <a:prstGeom prst="rect">
            <a:avLst/>
          </a:prstGeom>
        </p:spPr>
        <p:txBody>
          <a:bodyPr anchor="t" rtlCol="false" tIns="0" lIns="0" bIns="0" rIns="0">
            <a:spAutoFit/>
          </a:bodyPr>
          <a:lstStyle/>
          <a:p>
            <a:pPr algn="l">
              <a:lnSpc>
                <a:spcPts val="1499"/>
              </a:lnSpc>
            </a:pPr>
            <a:r>
              <a:rPr lang="en-US" sz="1249">
                <a:solidFill>
                  <a:srgbClr val="3C1B4E"/>
                </a:solidFill>
                <a:latin typeface="Arial"/>
              </a:rPr>
              <a:t>6</a:t>
            </a:r>
          </a:p>
        </p:txBody>
      </p:sp>
      <p:sp>
        <p:nvSpPr>
          <p:cNvPr name="TextBox 15" id="15"/>
          <p:cNvSpPr txBox="true"/>
          <p:nvPr/>
        </p:nvSpPr>
        <p:spPr>
          <a:xfrm rot="0">
            <a:off x="6627986" y="4648126"/>
            <a:ext cx="467995" cy="223535"/>
          </a:xfrm>
          <a:prstGeom prst="rect">
            <a:avLst/>
          </a:prstGeom>
        </p:spPr>
        <p:txBody>
          <a:bodyPr anchor="t" rtlCol="false" tIns="0" lIns="0" bIns="0" rIns="0">
            <a:spAutoFit/>
          </a:bodyPr>
          <a:lstStyle/>
          <a:p>
            <a:pPr algn="l">
              <a:lnSpc>
                <a:spcPts val="1499"/>
              </a:lnSpc>
            </a:pPr>
            <a:r>
              <a:rPr lang="en-US" sz="1249">
                <a:solidFill>
                  <a:srgbClr val="3C1B4E"/>
                </a:solidFill>
                <a:latin typeface="Arial"/>
              </a:rPr>
              <a:t>7 - 8</a:t>
            </a:r>
          </a:p>
        </p:txBody>
      </p:sp>
      <p:sp>
        <p:nvSpPr>
          <p:cNvPr name="TextBox 16" id="16"/>
          <p:cNvSpPr txBox="true"/>
          <p:nvPr/>
        </p:nvSpPr>
        <p:spPr>
          <a:xfrm rot="0">
            <a:off x="764539" y="2133910"/>
            <a:ext cx="4801870" cy="287020"/>
          </a:xfrm>
          <a:prstGeom prst="rect">
            <a:avLst/>
          </a:prstGeom>
        </p:spPr>
        <p:txBody>
          <a:bodyPr anchor="t" rtlCol="false" tIns="0" lIns="0" bIns="0" rIns="0">
            <a:spAutoFit/>
          </a:bodyPr>
          <a:lstStyle/>
          <a:p>
            <a:pPr algn="l">
              <a:lnSpc>
                <a:spcPts val="2160"/>
              </a:lnSpc>
            </a:pPr>
            <a:r>
              <a:rPr lang="en-US" sz="1800" spc="16">
                <a:solidFill>
                  <a:srgbClr val="3C1B4E"/>
                </a:solidFill>
                <a:latin typeface="TT Rounds Condensed Bold"/>
              </a:rPr>
              <a:t>Staying Safe After You Leave An Abuser</a:t>
            </a:r>
          </a:p>
        </p:txBody>
      </p:sp>
      <p:sp>
        <p:nvSpPr>
          <p:cNvPr name="TextBox 17" id="17"/>
          <p:cNvSpPr txBox="true"/>
          <p:nvPr/>
        </p:nvSpPr>
        <p:spPr>
          <a:xfrm rot="0">
            <a:off x="764539" y="2750477"/>
            <a:ext cx="4188460" cy="287020"/>
          </a:xfrm>
          <a:prstGeom prst="rect">
            <a:avLst/>
          </a:prstGeom>
        </p:spPr>
        <p:txBody>
          <a:bodyPr anchor="t" rtlCol="false" tIns="0" lIns="0" bIns="0" rIns="0">
            <a:spAutoFit/>
          </a:bodyPr>
          <a:lstStyle/>
          <a:p>
            <a:pPr algn="l">
              <a:lnSpc>
                <a:spcPts val="2160"/>
              </a:lnSpc>
            </a:pPr>
            <a:r>
              <a:rPr lang="en-US" sz="1800" spc="16">
                <a:solidFill>
                  <a:srgbClr val="3C1B4E"/>
                </a:solidFill>
                <a:latin typeface="TT Rounds Condensed Bold"/>
              </a:rPr>
              <a:t>Healthy &amp; Unhealthy Relationships</a:t>
            </a:r>
          </a:p>
        </p:txBody>
      </p:sp>
      <p:sp>
        <p:nvSpPr>
          <p:cNvPr name="TextBox 18" id="18"/>
          <p:cNvSpPr txBox="true"/>
          <p:nvPr/>
        </p:nvSpPr>
        <p:spPr>
          <a:xfrm rot="0">
            <a:off x="764539" y="3367044"/>
            <a:ext cx="4116704" cy="287020"/>
          </a:xfrm>
          <a:prstGeom prst="rect">
            <a:avLst/>
          </a:prstGeom>
        </p:spPr>
        <p:txBody>
          <a:bodyPr anchor="t" rtlCol="false" tIns="0" lIns="0" bIns="0" rIns="0">
            <a:spAutoFit/>
          </a:bodyPr>
          <a:lstStyle/>
          <a:p>
            <a:pPr algn="l">
              <a:lnSpc>
                <a:spcPts val="2160"/>
              </a:lnSpc>
            </a:pPr>
            <a:r>
              <a:rPr lang="en-US" sz="1800" spc="16">
                <a:solidFill>
                  <a:srgbClr val="3C1B4E"/>
                </a:solidFill>
                <a:latin typeface="TT Rounds Condensed Bold"/>
              </a:rPr>
              <a:t>Understanding the Stages of Grief</a:t>
            </a:r>
          </a:p>
        </p:txBody>
      </p:sp>
      <p:sp>
        <p:nvSpPr>
          <p:cNvPr name="TextBox 19" id="19"/>
          <p:cNvSpPr txBox="true"/>
          <p:nvPr/>
        </p:nvSpPr>
        <p:spPr>
          <a:xfrm rot="0">
            <a:off x="764539" y="3983611"/>
            <a:ext cx="5017135" cy="287020"/>
          </a:xfrm>
          <a:prstGeom prst="rect">
            <a:avLst/>
          </a:prstGeom>
        </p:spPr>
        <p:txBody>
          <a:bodyPr anchor="t" rtlCol="false" tIns="0" lIns="0" bIns="0" rIns="0">
            <a:spAutoFit/>
          </a:bodyPr>
          <a:lstStyle/>
          <a:p>
            <a:pPr algn="l">
              <a:lnSpc>
                <a:spcPts val="2160"/>
              </a:lnSpc>
            </a:pPr>
            <a:r>
              <a:rPr lang="en-US" sz="1800" spc="16">
                <a:solidFill>
                  <a:srgbClr val="3C1B4E"/>
                </a:solidFill>
                <a:latin typeface="TT Rounds Condensed Bold"/>
              </a:rPr>
              <a:t>Gaining Independence &amp; Finding Yourself</a:t>
            </a:r>
          </a:p>
        </p:txBody>
      </p:sp>
      <p:sp>
        <p:nvSpPr>
          <p:cNvPr name="TextBox 20" id="20"/>
          <p:cNvSpPr txBox="true"/>
          <p:nvPr/>
        </p:nvSpPr>
        <p:spPr>
          <a:xfrm rot="0">
            <a:off x="764539" y="4600179"/>
            <a:ext cx="5069840" cy="287020"/>
          </a:xfrm>
          <a:prstGeom prst="rect">
            <a:avLst/>
          </a:prstGeom>
        </p:spPr>
        <p:txBody>
          <a:bodyPr anchor="t" rtlCol="false" tIns="0" lIns="0" bIns="0" rIns="0">
            <a:spAutoFit/>
          </a:bodyPr>
          <a:lstStyle/>
          <a:p>
            <a:pPr algn="l">
              <a:lnSpc>
                <a:spcPts val="2160"/>
              </a:lnSpc>
            </a:pPr>
            <a:r>
              <a:rPr lang="en-US" sz="1800" spc="16">
                <a:solidFill>
                  <a:srgbClr val="3C1B4E"/>
                </a:solidFill>
                <a:latin typeface="TT Rounds Condensed Bold"/>
              </a:rPr>
              <a:t>Creating and Identifying Support Systems</a:t>
            </a:r>
          </a:p>
        </p:txBody>
      </p:sp>
      <p:sp>
        <p:nvSpPr>
          <p:cNvPr name="TextBox 21" id="21"/>
          <p:cNvSpPr txBox="true"/>
          <p:nvPr/>
        </p:nvSpPr>
        <p:spPr>
          <a:xfrm rot="0">
            <a:off x="609389" y="9678063"/>
            <a:ext cx="2095166" cy="180975"/>
          </a:xfrm>
          <a:prstGeom prst="rect">
            <a:avLst/>
          </a:prstGeom>
        </p:spPr>
        <p:txBody>
          <a:bodyPr anchor="t" rtlCol="false" tIns="0" lIns="0" bIns="0" rIns="0">
            <a:spAutoFit/>
          </a:bodyPr>
          <a:lstStyle/>
          <a:p>
            <a:pPr algn="l">
              <a:lnSpc>
                <a:spcPts val="1439"/>
              </a:lnSpc>
            </a:pPr>
            <a:r>
              <a:rPr lang="en-US" sz="1200" spc="11">
                <a:solidFill>
                  <a:srgbClr val="FFFFFF"/>
                </a:solidFill>
                <a:latin typeface="TT Rounds Condensed Bold"/>
              </a:rPr>
              <a:t>SUPPORTLINE: 855 - BTS- 1777</a:t>
            </a:r>
          </a:p>
        </p:txBody>
      </p:sp>
      <p:sp>
        <p:nvSpPr>
          <p:cNvPr name="TextBox 22" id="22"/>
          <p:cNvSpPr txBox="true"/>
          <p:nvPr/>
        </p:nvSpPr>
        <p:spPr>
          <a:xfrm rot="0">
            <a:off x="5629793" y="9678063"/>
            <a:ext cx="1005397" cy="180975"/>
          </a:xfrm>
          <a:prstGeom prst="rect">
            <a:avLst/>
          </a:prstGeom>
        </p:spPr>
        <p:txBody>
          <a:bodyPr anchor="t" rtlCol="false" tIns="0" lIns="0" bIns="0" rIns="0">
            <a:spAutoFit/>
          </a:bodyPr>
          <a:lstStyle/>
          <a:p>
            <a:pPr algn="l">
              <a:lnSpc>
                <a:spcPts val="1439"/>
              </a:lnSpc>
            </a:pPr>
            <a:r>
              <a:rPr lang="en-US" sz="1200" spc="11">
                <a:solidFill>
                  <a:srgbClr val="FFFFFF"/>
                </a:solidFill>
                <a:latin typeface="TT Rounds Condensed Bold"/>
              </a:rPr>
              <a:t>BTSADV. ORG</a:t>
            </a:r>
          </a:p>
        </p:txBody>
      </p:sp>
      <p:sp>
        <p:nvSpPr>
          <p:cNvPr name="TextBox 23" id="23"/>
          <p:cNvSpPr txBox="true"/>
          <p:nvPr/>
        </p:nvSpPr>
        <p:spPr>
          <a:xfrm rot="0">
            <a:off x="784859" y="1558247"/>
            <a:ext cx="4781550" cy="266700"/>
          </a:xfrm>
          <a:prstGeom prst="rect">
            <a:avLst/>
          </a:prstGeom>
        </p:spPr>
        <p:txBody>
          <a:bodyPr anchor="t" rtlCol="false" tIns="0" lIns="0" bIns="0" rIns="0">
            <a:spAutoFit/>
          </a:bodyPr>
          <a:lstStyle/>
          <a:p>
            <a:pPr algn="l">
              <a:lnSpc>
                <a:spcPts val="2160"/>
              </a:lnSpc>
            </a:pPr>
            <a:r>
              <a:rPr lang="en-US" sz="1800" spc="16">
                <a:solidFill>
                  <a:srgbClr val="3C1B4E"/>
                </a:solidFill>
                <a:latin typeface="TT Rounds Condensed Bold"/>
              </a:rPr>
              <a:t>Finance Basics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
            <a:ext cx="7772400" cy="527685"/>
            <a:chOff x="0" y="0"/>
            <a:chExt cx="10363200" cy="703580"/>
          </a:xfrm>
        </p:grpSpPr>
        <p:sp>
          <p:nvSpPr>
            <p:cNvPr name="Freeform 3" id="3"/>
            <p:cNvSpPr/>
            <p:nvPr/>
          </p:nvSpPr>
          <p:spPr>
            <a:xfrm flipH="false" flipV="false" rot="0">
              <a:off x="0" y="0"/>
              <a:ext cx="10363200" cy="703453"/>
            </a:xfrm>
            <a:custGeom>
              <a:avLst/>
              <a:gdLst/>
              <a:ahLst/>
              <a:cxnLst/>
              <a:rect r="r" b="b" t="t" l="l"/>
              <a:pathLst>
                <a:path h="703453" w="10363200">
                  <a:moveTo>
                    <a:pt x="10363200" y="703453"/>
                  </a:moveTo>
                  <a:lnTo>
                    <a:pt x="0" y="703453"/>
                  </a:lnTo>
                  <a:lnTo>
                    <a:pt x="0" y="0"/>
                  </a:lnTo>
                  <a:lnTo>
                    <a:pt x="10363200" y="0"/>
                  </a:lnTo>
                  <a:lnTo>
                    <a:pt x="10363200" y="703453"/>
                  </a:lnTo>
                  <a:close/>
                </a:path>
              </a:pathLst>
            </a:custGeom>
            <a:solidFill>
              <a:srgbClr val="3C1B4E"/>
            </a:solidFill>
          </p:spPr>
        </p:sp>
      </p:grpSp>
      <p:grpSp>
        <p:nvGrpSpPr>
          <p:cNvPr name="Group 4" id="4"/>
          <p:cNvGrpSpPr/>
          <p:nvPr/>
        </p:nvGrpSpPr>
        <p:grpSpPr>
          <a:xfrm rot="0">
            <a:off x="712010" y="2461728"/>
            <a:ext cx="47625" cy="47625"/>
            <a:chOff x="0" y="0"/>
            <a:chExt cx="63500" cy="63500"/>
          </a:xfrm>
        </p:grpSpPr>
        <p:sp>
          <p:nvSpPr>
            <p:cNvPr name="Freeform 5" id="5"/>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6" id="6"/>
          <p:cNvGrpSpPr/>
          <p:nvPr/>
        </p:nvGrpSpPr>
        <p:grpSpPr>
          <a:xfrm rot="0">
            <a:off x="712010" y="2880828"/>
            <a:ext cx="47625" cy="47625"/>
            <a:chOff x="0" y="0"/>
            <a:chExt cx="63500" cy="63500"/>
          </a:xfrm>
        </p:grpSpPr>
        <p:sp>
          <p:nvSpPr>
            <p:cNvPr name="Freeform 7" id="7"/>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8" id="8"/>
          <p:cNvGrpSpPr/>
          <p:nvPr/>
        </p:nvGrpSpPr>
        <p:grpSpPr>
          <a:xfrm rot="0">
            <a:off x="712010" y="3719028"/>
            <a:ext cx="47625" cy="47625"/>
            <a:chOff x="0" y="0"/>
            <a:chExt cx="63500" cy="63500"/>
          </a:xfrm>
        </p:grpSpPr>
        <p:sp>
          <p:nvSpPr>
            <p:cNvPr name="Freeform 9" id="9"/>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0" id="10"/>
          <p:cNvGrpSpPr/>
          <p:nvPr/>
        </p:nvGrpSpPr>
        <p:grpSpPr>
          <a:xfrm rot="0">
            <a:off x="712010" y="5395428"/>
            <a:ext cx="47625" cy="47625"/>
            <a:chOff x="0" y="0"/>
            <a:chExt cx="63500" cy="63500"/>
          </a:xfrm>
        </p:grpSpPr>
        <p:sp>
          <p:nvSpPr>
            <p:cNvPr name="Freeform 11" id="11"/>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sp>
        <p:nvSpPr>
          <p:cNvPr name="TextBox 12" id="12"/>
          <p:cNvSpPr txBox="true"/>
          <p:nvPr/>
        </p:nvSpPr>
        <p:spPr>
          <a:xfrm rot="0">
            <a:off x="834858" y="2152607"/>
            <a:ext cx="6353700" cy="4333563"/>
          </a:xfrm>
          <a:prstGeom prst="rect">
            <a:avLst/>
          </a:prstGeom>
        </p:spPr>
        <p:txBody>
          <a:bodyPr anchor="t" rtlCol="false" tIns="0" lIns="0" bIns="0" rIns="0">
            <a:spAutoFit/>
          </a:bodyPr>
          <a:lstStyle/>
          <a:p>
            <a:pPr algn="l">
              <a:lnSpc>
                <a:spcPts val="2160"/>
              </a:lnSpc>
            </a:pPr>
            <a:r>
              <a:rPr lang="en-US" sz="1800" spc="16">
                <a:solidFill>
                  <a:srgbClr val="3C1B4E"/>
                </a:solidFill>
                <a:latin typeface="TT Rounds Condensed Bold"/>
              </a:rPr>
              <a:t>Advice</a:t>
            </a:r>
          </a:p>
          <a:p>
            <a:pPr algn="l">
              <a:lnSpc>
                <a:spcPts val="1585"/>
              </a:lnSpc>
            </a:pPr>
            <a:r>
              <a:rPr lang="en-US" sz="1100" spc="1">
                <a:solidFill>
                  <a:srgbClr val="333333"/>
                </a:solidFill>
                <a:latin typeface="DejaVu Sans"/>
              </a:rPr>
              <a:t>Keep a written budget so you can tell your money where to go, and see where it is going. Use cash for in purchase transactions; it makes it more personal so you will spend less.</a:t>
            </a:r>
          </a:p>
          <a:p>
            <a:pPr algn="l">
              <a:lnSpc>
                <a:spcPts val="1578"/>
              </a:lnSpc>
            </a:pPr>
            <a:r>
              <a:rPr lang="en-US" sz="1100" spc="1">
                <a:solidFill>
                  <a:srgbClr val="333333"/>
                </a:solidFill>
                <a:latin typeface="DejaVu Sans"/>
              </a:rPr>
              <a:t>Wait at least 24 hours before making big, or impulse purchases.</a:t>
            </a:r>
          </a:p>
          <a:p>
            <a:pPr algn="l">
              <a:lnSpc>
                <a:spcPts val="1578"/>
              </a:lnSpc>
            </a:pPr>
            <a:r>
              <a:rPr lang="en-US" sz="1100" spc="1">
                <a:solidFill>
                  <a:srgbClr val="333333"/>
                </a:solidFill>
                <a:latin typeface="DejaVu Sans"/>
              </a:rPr>
              <a:t>Priorities: Food, shelter, clothing, transportation Within reason. Remember you do not NEED a steak and lobster dinner every night,</a:t>
            </a:r>
          </a:p>
          <a:p>
            <a:pPr algn="l">
              <a:lnSpc>
                <a:spcPts val="1578"/>
              </a:lnSpc>
            </a:pPr>
            <a:r>
              <a:rPr lang="en-US" sz="1100" spc="1">
                <a:solidFill>
                  <a:srgbClr val="333333"/>
                </a:solidFill>
                <a:latin typeface="DejaVu Sans"/>
              </a:rPr>
              <a:t>$500,000 house, $100 jeans or a $40,000 car to survive.</a:t>
            </a:r>
          </a:p>
          <a:p>
            <a:pPr algn="l">
              <a:lnSpc>
                <a:spcPts val="1578"/>
              </a:lnSpc>
            </a:pPr>
            <a:r>
              <a:rPr lang="en-US" sz="1100" spc="1">
                <a:solidFill>
                  <a:srgbClr val="333333"/>
                </a:solidFill>
                <a:latin typeface="DejaVu Sans"/>
              </a:rPr>
              <a:t>You can work deals with creditors - get it in writing! Never allow electronic access, and no post dated checks.</a:t>
            </a:r>
          </a:p>
          <a:p>
            <a:pPr algn="l">
              <a:lnSpc>
                <a:spcPts val="1609"/>
              </a:lnSpc>
            </a:pPr>
            <a:r>
              <a:rPr lang="en-US" sz="1100" spc="1">
                <a:solidFill>
                  <a:srgbClr val="333333"/>
                </a:solidFill>
                <a:latin typeface="DejaVu Sans"/>
              </a:rPr>
              <a:t>You can call and work out different payment arrangements or even offer to pay 30-50% up front or pay in full to cancel out the debt completely. Their first offer is never the best offer.</a:t>
            </a:r>
          </a:p>
          <a:p>
            <a:pPr algn="l">
              <a:lnSpc>
                <a:spcPts val="1679"/>
              </a:lnSpc>
            </a:pPr>
          </a:p>
          <a:p>
            <a:pPr algn="l">
              <a:lnSpc>
                <a:spcPts val="1679"/>
              </a:lnSpc>
            </a:pPr>
          </a:p>
          <a:p>
            <a:pPr algn="l">
              <a:lnSpc>
                <a:spcPts val="2160"/>
              </a:lnSpc>
            </a:pPr>
            <a:r>
              <a:rPr lang="en-US" sz="1800" spc="16">
                <a:solidFill>
                  <a:srgbClr val="3C1B4E"/>
                </a:solidFill>
                <a:latin typeface="TT Rounds Condensed Bold"/>
              </a:rPr>
              <a:t>Balance Your Checking Account</a:t>
            </a:r>
          </a:p>
          <a:p>
            <a:pPr algn="l">
              <a:lnSpc>
                <a:spcPts val="1578"/>
              </a:lnSpc>
            </a:pPr>
            <a:r>
              <a:rPr lang="en-US" sz="1100" spc="1">
                <a:solidFill>
                  <a:srgbClr val="333333"/>
                </a:solidFill>
                <a:latin typeface="DejaVu Sans"/>
              </a:rPr>
              <a:t>Keep your account register (or excel sheet) current by subtracting checks, debit card purchase, automatic bill payments, other withdrawals (service charges, ATM fees...) and by adding deposits as they are made to keep your account balanced correctly. Verify purchase/fees frequently.</a:t>
            </a:r>
          </a:p>
          <a:p>
            <a:pPr algn="l">
              <a:lnSpc>
                <a:spcPts val="1624"/>
              </a:lnSpc>
            </a:pPr>
            <a:r>
              <a:rPr lang="en-US" sz="1100" spc="1">
                <a:solidFill>
                  <a:srgbClr val="333333"/>
                </a:solidFill>
                <a:latin typeface="DejaVu Sans"/>
              </a:rPr>
              <a:t>Verify your checking account within 72 hours of receiving your bank statement to make sure there aren’t any mistakes.</a:t>
            </a:r>
          </a:p>
        </p:txBody>
      </p:sp>
      <p:grpSp>
        <p:nvGrpSpPr>
          <p:cNvPr name="Group 13" id="13"/>
          <p:cNvGrpSpPr/>
          <p:nvPr/>
        </p:nvGrpSpPr>
        <p:grpSpPr>
          <a:xfrm rot="0">
            <a:off x="0" y="9531576"/>
            <a:ext cx="7772400" cy="527050"/>
            <a:chOff x="0" y="0"/>
            <a:chExt cx="10363200" cy="702733"/>
          </a:xfrm>
        </p:grpSpPr>
        <p:sp>
          <p:nvSpPr>
            <p:cNvPr name="Freeform 14" id="14"/>
            <p:cNvSpPr/>
            <p:nvPr/>
          </p:nvSpPr>
          <p:spPr>
            <a:xfrm flipH="false" flipV="false" rot="0">
              <a:off x="0" y="0"/>
              <a:ext cx="10363200" cy="702437"/>
            </a:xfrm>
            <a:custGeom>
              <a:avLst/>
              <a:gdLst/>
              <a:ahLst/>
              <a:cxnLst/>
              <a:rect r="r" b="b" t="t" l="l"/>
              <a:pathLst>
                <a:path h="702437" w="10363200">
                  <a:moveTo>
                    <a:pt x="0" y="702437"/>
                  </a:moveTo>
                  <a:lnTo>
                    <a:pt x="0" y="0"/>
                  </a:lnTo>
                  <a:lnTo>
                    <a:pt x="10363200" y="0"/>
                  </a:lnTo>
                  <a:lnTo>
                    <a:pt x="10363200" y="702437"/>
                  </a:lnTo>
                  <a:lnTo>
                    <a:pt x="0" y="702437"/>
                  </a:lnTo>
                  <a:close/>
                </a:path>
              </a:pathLst>
            </a:custGeom>
            <a:solidFill>
              <a:srgbClr val="3C1B4E"/>
            </a:solidFill>
          </p:spPr>
        </p:sp>
      </p:grpSp>
      <p:sp>
        <p:nvSpPr>
          <p:cNvPr name="Freeform 15" id="15"/>
          <p:cNvSpPr/>
          <p:nvPr/>
        </p:nvSpPr>
        <p:spPr>
          <a:xfrm flipH="false" flipV="false" rot="0">
            <a:off x="3560594" y="9503002"/>
            <a:ext cx="647699" cy="523874"/>
          </a:xfrm>
          <a:custGeom>
            <a:avLst/>
            <a:gdLst/>
            <a:ahLst/>
            <a:cxnLst/>
            <a:rect r="r" b="b" t="t" l="l"/>
            <a:pathLst>
              <a:path h="523874" w="647699">
                <a:moveTo>
                  <a:pt x="0" y="0"/>
                </a:moveTo>
                <a:lnTo>
                  <a:pt x="647699" y="0"/>
                </a:lnTo>
                <a:lnTo>
                  <a:pt x="647699" y="523874"/>
                </a:lnTo>
                <a:lnTo>
                  <a:pt x="0" y="523874"/>
                </a:lnTo>
                <a:lnTo>
                  <a:pt x="0" y="0"/>
                </a:lnTo>
                <a:close/>
              </a:path>
            </a:pathLst>
          </a:custGeom>
          <a:blipFill>
            <a:blip r:embed="rId3"/>
            <a:stretch>
              <a:fillRect l="0" t="0" r="0" b="-20"/>
            </a:stretch>
          </a:blipFill>
        </p:spPr>
      </p:sp>
      <p:grpSp>
        <p:nvGrpSpPr>
          <p:cNvPr name="Group 16" id="16"/>
          <p:cNvGrpSpPr/>
          <p:nvPr/>
        </p:nvGrpSpPr>
        <p:grpSpPr>
          <a:xfrm rot="0">
            <a:off x="712010" y="3090378"/>
            <a:ext cx="47625" cy="47625"/>
            <a:chOff x="0" y="0"/>
            <a:chExt cx="63500" cy="63500"/>
          </a:xfrm>
        </p:grpSpPr>
        <p:sp>
          <p:nvSpPr>
            <p:cNvPr name="Freeform 17" id="17"/>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8" id="18"/>
          <p:cNvGrpSpPr/>
          <p:nvPr/>
        </p:nvGrpSpPr>
        <p:grpSpPr>
          <a:xfrm rot="0">
            <a:off x="712010" y="4138128"/>
            <a:ext cx="47625" cy="47625"/>
            <a:chOff x="0" y="0"/>
            <a:chExt cx="63500" cy="63500"/>
          </a:xfrm>
        </p:grpSpPr>
        <p:sp>
          <p:nvSpPr>
            <p:cNvPr name="Freeform 19" id="19"/>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20" id="20"/>
          <p:cNvGrpSpPr/>
          <p:nvPr/>
        </p:nvGrpSpPr>
        <p:grpSpPr>
          <a:xfrm rot="0">
            <a:off x="712010" y="6152394"/>
            <a:ext cx="47625" cy="47625"/>
            <a:chOff x="0" y="0"/>
            <a:chExt cx="63500" cy="63500"/>
          </a:xfrm>
        </p:grpSpPr>
        <p:sp>
          <p:nvSpPr>
            <p:cNvPr name="Freeform 21" id="21"/>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sp>
        <p:nvSpPr>
          <p:cNvPr name="Freeform 22" id="22"/>
          <p:cNvSpPr/>
          <p:nvPr/>
        </p:nvSpPr>
        <p:spPr>
          <a:xfrm flipH="false" flipV="false" rot="0">
            <a:off x="2607070" y="6703985"/>
            <a:ext cx="2577175" cy="2577175"/>
          </a:xfrm>
          <a:custGeom>
            <a:avLst/>
            <a:gdLst/>
            <a:ahLst/>
            <a:cxnLst/>
            <a:rect r="r" b="b" t="t" l="l"/>
            <a:pathLst>
              <a:path h="2577175" w="2577175">
                <a:moveTo>
                  <a:pt x="0" y="0"/>
                </a:moveTo>
                <a:lnTo>
                  <a:pt x="2577175" y="0"/>
                </a:lnTo>
                <a:lnTo>
                  <a:pt x="2577175" y="2577175"/>
                </a:lnTo>
                <a:lnTo>
                  <a:pt x="0" y="2577175"/>
                </a:lnTo>
                <a:lnTo>
                  <a:pt x="0" y="0"/>
                </a:lnTo>
                <a:close/>
              </a:path>
            </a:pathLst>
          </a:custGeom>
          <a:blipFill>
            <a:blip r:embed="rId4"/>
            <a:stretch>
              <a:fillRect l="0" t="0" r="0" b="0"/>
            </a:stretch>
          </a:blipFill>
        </p:spPr>
      </p:sp>
      <p:sp>
        <p:nvSpPr>
          <p:cNvPr name="TextBox 23" id="23"/>
          <p:cNvSpPr txBox="true"/>
          <p:nvPr/>
        </p:nvSpPr>
        <p:spPr>
          <a:xfrm rot="0">
            <a:off x="1552088" y="777240"/>
            <a:ext cx="4664710" cy="495300"/>
          </a:xfrm>
          <a:prstGeom prst="rect">
            <a:avLst/>
          </a:prstGeom>
        </p:spPr>
        <p:txBody>
          <a:bodyPr anchor="t" rtlCol="false" tIns="0" lIns="0" bIns="0" rIns="0">
            <a:spAutoFit/>
          </a:bodyPr>
          <a:lstStyle/>
          <a:p>
            <a:pPr algn="ctr">
              <a:lnSpc>
                <a:spcPts val="3959"/>
              </a:lnSpc>
            </a:pPr>
            <a:r>
              <a:rPr lang="en-US" sz="3299" spc="29">
                <a:solidFill>
                  <a:srgbClr val="000000"/>
                </a:solidFill>
                <a:latin typeface="TT Rounds Condensed Bold"/>
              </a:rPr>
              <a:t>Finance Basics</a:t>
            </a:r>
          </a:p>
        </p:txBody>
      </p:sp>
      <p:sp>
        <p:nvSpPr>
          <p:cNvPr name="TextBox 24" id="24"/>
          <p:cNvSpPr txBox="true"/>
          <p:nvPr/>
        </p:nvSpPr>
        <p:spPr>
          <a:xfrm rot="0">
            <a:off x="2344307" y="78106"/>
            <a:ext cx="3334802" cy="371475"/>
          </a:xfrm>
          <a:prstGeom prst="rect">
            <a:avLst/>
          </a:prstGeom>
        </p:spPr>
        <p:txBody>
          <a:bodyPr anchor="t" rtlCol="false" tIns="0" lIns="0" bIns="0" rIns="0">
            <a:spAutoFit/>
          </a:bodyPr>
          <a:lstStyle/>
          <a:p>
            <a:pPr algn="l">
              <a:lnSpc>
                <a:spcPts val="2940"/>
              </a:lnSpc>
            </a:pPr>
            <a:r>
              <a:rPr lang="en-US" sz="2450" spc="22">
                <a:solidFill>
                  <a:srgbClr val="FFFFFF"/>
                </a:solidFill>
                <a:latin typeface="TT Rounds Condensed Bold"/>
              </a:rPr>
              <a:t>BTSADV Survivor Toolkit</a:t>
            </a:r>
          </a:p>
        </p:txBody>
      </p:sp>
      <p:sp>
        <p:nvSpPr>
          <p:cNvPr name="TextBox 25" id="25"/>
          <p:cNvSpPr txBox="true"/>
          <p:nvPr/>
        </p:nvSpPr>
        <p:spPr>
          <a:xfrm rot="0">
            <a:off x="535614" y="9678063"/>
            <a:ext cx="2071457" cy="180975"/>
          </a:xfrm>
          <a:prstGeom prst="rect">
            <a:avLst/>
          </a:prstGeom>
        </p:spPr>
        <p:txBody>
          <a:bodyPr anchor="t" rtlCol="false" tIns="0" lIns="0" bIns="0" rIns="0">
            <a:spAutoFit/>
          </a:bodyPr>
          <a:lstStyle/>
          <a:p>
            <a:pPr algn="l">
              <a:lnSpc>
                <a:spcPts val="1439"/>
              </a:lnSpc>
            </a:pPr>
            <a:r>
              <a:rPr lang="en-US" sz="1200" spc="11">
                <a:solidFill>
                  <a:srgbClr val="FFFFFF"/>
                </a:solidFill>
                <a:latin typeface="TT Rounds Condensed Bold"/>
              </a:rPr>
              <a:t>SUPPORTLINE: 855 - BTS- 1777</a:t>
            </a:r>
          </a:p>
        </p:txBody>
      </p:sp>
      <p:sp>
        <p:nvSpPr>
          <p:cNvPr name="TextBox 26" id="26"/>
          <p:cNvSpPr txBox="true"/>
          <p:nvPr/>
        </p:nvSpPr>
        <p:spPr>
          <a:xfrm rot="0">
            <a:off x="5780770" y="9678063"/>
            <a:ext cx="910565" cy="180975"/>
          </a:xfrm>
          <a:prstGeom prst="rect">
            <a:avLst/>
          </a:prstGeom>
        </p:spPr>
        <p:txBody>
          <a:bodyPr anchor="t" rtlCol="false" tIns="0" lIns="0" bIns="0" rIns="0">
            <a:spAutoFit/>
          </a:bodyPr>
          <a:lstStyle/>
          <a:p>
            <a:pPr algn="l">
              <a:lnSpc>
                <a:spcPts val="1439"/>
              </a:lnSpc>
            </a:pPr>
            <a:r>
              <a:rPr lang="en-US" sz="1200" spc="11">
                <a:solidFill>
                  <a:srgbClr val="FFFFFF"/>
                </a:solidFill>
                <a:latin typeface="TT Rounds Condensed Bold"/>
              </a:rPr>
              <a:t>BTSADV. ORG</a:t>
            </a:r>
          </a:p>
        </p:txBody>
      </p:sp>
      <p:sp>
        <p:nvSpPr>
          <p:cNvPr name="TextBox 27" id="27"/>
          <p:cNvSpPr txBox="true"/>
          <p:nvPr/>
        </p:nvSpPr>
        <p:spPr>
          <a:xfrm rot="0">
            <a:off x="1679353" y="799938"/>
            <a:ext cx="4664710" cy="1080417"/>
          </a:xfrm>
          <a:prstGeom prst="rect">
            <a:avLst/>
          </a:prstGeom>
        </p:spPr>
        <p:txBody>
          <a:bodyPr anchor="t" rtlCol="false" tIns="0" lIns="0" bIns="0" rIns="0">
            <a:spAutoFit/>
          </a:bodyPr>
          <a:lstStyle/>
          <a:p>
            <a:pPr algn="ctr">
              <a:lnSpc>
                <a:spcPts val="3959"/>
              </a:lnSpc>
            </a:pPr>
          </a:p>
          <a:p>
            <a:pPr algn="l">
              <a:lnSpc>
                <a:spcPts val="2425"/>
              </a:lnSpc>
            </a:pPr>
            <a:r>
              <a:rPr lang="en-US" sz="1700" spc="2">
                <a:solidFill>
                  <a:srgbClr val="000000"/>
                </a:solidFill>
                <a:latin typeface="DejaVu Sans"/>
              </a:rPr>
              <a:t>Fundamentals and tools to help establish financial freedom after leaving an abuser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
            <a:ext cx="7772400" cy="527685"/>
            <a:chOff x="0" y="0"/>
            <a:chExt cx="10363200" cy="703580"/>
          </a:xfrm>
        </p:grpSpPr>
        <p:sp>
          <p:nvSpPr>
            <p:cNvPr name="Freeform 3" id="3"/>
            <p:cNvSpPr/>
            <p:nvPr/>
          </p:nvSpPr>
          <p:spPr>
            <a:xfrm flipH="false" flipV="false" rot="0">
              <a:off x="0" y="0"/>
              <a:ext cx="10363200" cy="703453"/>
            </a:xfrm>
            <a:custGeom>
              <a:avLst/>
              <a:gdLst/>
              <a:ahLst/>
              <a:cxnLst/>
              <a:rect r="r" b="b" t="t" l="l"/>
              <a:pathLst>
                <a:path h="703453" w="10363200">
                  <a:moveTo>
                    <a:pt x="10363200" y="703453"/>
                  </a:moveTo>
                  <a:lnTo>
                    <a:pt x="0" y="703453"/>
                  </a:lnTo>
                  <a:lnTo>
                    <a:pt x="0" y="0"/>
                  </a:lnTo>
                  <a:lnTo>
                    <a:pt x="10363200" y="0"/>
                  </a:lnTo>
                  <a:lnTo>
                    <a:pt x="10363200" y="703453"/>
                  </a:lnTo>
                  <a:close/>
                </a:path>
              </a:pathLst>
            </a:custGeom>
            <a:solidFill>
              <a:srgbClr val="3C1B4E"/>
            </a:solidFill>
          </p:spPr>
        </p:sp>
      </p:grpSp>
      <p:grpSp>
        <p:nvGrpSpPr>
          <p:cNvPr name="Group 4" id="4"/>
          <p:cNvGrpSpPr/>
          <p:nvPr/>
        </p:nvGrpSpPr>
        <p:grpSpPr>
          <a:xfrm rot="0">
            <a:off x="668696" y="1819169"/>
            <a:ext cx="47625" cy="47625"/>
            <a:chOff x="0" y="0"/>
            <a:chExt cx="63500" cy="63500"/>
          </a:xfrm>
        </p:grpSpPr>
        <p:sp>
          <p:nvSpPr>
            <p:cNvPr name="Freeform 5" id="5"/>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6" id="6"/>
          <p:cNvGrpSpPr/>
          <p:nvPr/>
        </p:nvGrpSpPr>
        <p:grpSpPr>
          <a:xfrm rot="0">
            <a:off x="668696" y="2028719"/>
            <a:ext cx="47625" cy="47625"/>
            <a:chOff x="0" y="0"/>
            <a:chExt cx="63500" cy="63500"/>
          </a:xfrm>
        </p:grpSpPr>
        <p:sp>
          <p:nvSpPr>
            <p:cNvPr name="Freeform 7" id="7"/>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8" id="8"/>
          <p:cNvGrpSpPr/>
          <p:nvPr/>
        </p:nvGrpSpPr>
        <p:grpSpPr>
          <a:xfrm rot="0">
            <a:off x="668696" y="2238269"/>
            <a:ext cx="47625" cy="47625"/>
            <a:chOff x="0" y="0"/>
            <a:chExt cx="63500" cy="63500"/>
          </a:xfrm>
        </p:grpSpPr>
        <p:sp>
          <p:nvSpPr>
            <p:cNvPr name="Freeform 9" id="9"/>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0" id="10"/>
          <p:cNvGrpSpPr/>
          <p:nvPr/>
        </p:nvGrpSpPr>
        <p:grpSpPr>
          <a:xfrm rot="0">
            <a:off x="668696" y="2657369"/>
            <a:ext cx="47625" cy="47625"/>
            <a:chOff x="0" y="0"/>
            <a:chExt cx="63500" cy="63500"/>
          </a:xfrm>
        </p:grpSpPr>
        <p:sp>
          <p:nvSpPr>
            <p:cNvPr name="Freeform 11" id="11"/>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2" id="12"/>
          <p:cNvGrpSpPr/>
          <p:nvPr/>
        </p:nvGrpSpPr>
        <p:grpSpPr>
          <a:xfrm rot="0">
            <a:off x="668696" y="3286019"/>
            <a:ext cx="47625" cy="47625"/>
            <a:chOff x="0" y="0"/>
            <a:chExt cx="63500" cy="63500"/>
          </a:xfrm>
        </p:grpSpPr>
        <p:sp>
          <p:nvSpPr>
            <p:cNvPr name="Freeform 13" id="13"/>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4" id="14"/>
          <p:cNvGrpSpPr/>
          <p:nvPr/>
        </p:nvGrpSpPr>
        <p:grpSpPr>
          <a:xfrm rot="0">
            <a:off x="668696" y="3705119"/>
            <a:ext cx="47625" cy="47625"/>
            <a:chOff x="0" y="0"/>
            <a:chExt cx="63500" cy="63500"/>
          </a:xfrm>
        </p:grpSpPr>
        <p:sp>
          <p:nvSpPr>
            <p:cNvPr name="Freeform 15" id="15"/>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6" id="16"/>
          <p:cNvGrpSpPr/>
          <p:nvPr/>
        </p:nvGrpSpPr>
        <p:grpSpPr>
          <a:xfrm rot="0">
            <a:off x="681989" y="4692802"/>
            <a:ext cx="47625" cy="47625"/>
            <a:chOff x="0" y="0"/>
            <a:chExt cx="63500" cy="63500"/>
          </a:xfrm>
        </p:grpSpPr>
        <p:sp>
          <p:nvSpPr>
            <p:cNvPr name="Freeform 17" id="17"/>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8" id="18"/>
          <p:cNvGrpSpPr/>
          <p:nvPr/>
        </p:nvGrpSpPr>
        <p:grpSpPr>
          <a:xfrm rot="0">
            <a:off x="681989" y="4902352"/>
            <a:ext cx="47625" cy="47625"/>
            <a:chOff x="0" y="0"/>
            <a:chExt cx="63500" cy="63500"/>
          </a:xfrm>
        </p:grpSpPr>
        <p:sp>
          <p:nvSpPr>
            <p:cNvPr name="Freeform 19" id="19"/>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20" id="20"/>
          <p:cNvGrpSpPr/>
          <p:nvPr/>
        </p:nvGrpSpPr>
        <p:grpSpPr>
          <a:xfrm rot="0">
            <a:off x="681989" y="5111902"/>
            <a:ext cx="47625" cy="47625"/>
            <a:chOff x="0" y="0"/>
            <a:chExt cx="63500" cy="63500"/>
          </a:xfrm>
        </p:grpSpPr>
        <p:sp>
          <p:nvSpPr>
            <p:cNvPr name="Freeform 21" id="21"/>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22" id="22"/>
          <p:cNvGrpSpPr/>
          <p:nvPr/>
        </p:nvGrpSpPr>
        <p:grpSpPr>
          <a:xfrm rot="0">
            <a:off x="681989" y="5321452"/>
            <a:ext cx="47625" cy="47625"/>
            <a:chOff x="0" y="0"/>
            <a:chExt cx="63500" cy="63500"/>
          </a:xfrm>
        </p:grpSpPr>
        <p:sp>
          <p:nvSpPr>
            <p:cNvPr name="Freeform 23" id="23"/>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24" id="24"/>
          <p:cNvGrpSpPr/>
          <p:nvPr/>
        </p:nvGrpSpPr>
        <p:grpSpPr>
          <a:xfrm rot="0">
            <a:off x="681989" y="5740552"/>
            <a:ext cx="47625" cy="47625"/>
            <a:chOff x="0" y="0"/>
            <a:chExt cx="63500" cy="63500"/>
          </a:xfrm>
        </p:grpSpPr>
        <p:sp>
          <p:nvSpPr>
            <p:cNvPr name="Freeform 25" id="25"/>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26" id="26"/>
          <p:cNvGrpSpPr/>
          <p:nvPr/>
        </p:nvGrpSpPr>
        <p:grpSpPr>
          <a:xfrm rot="0">
            <a:off x="0" y="9531576"/>
            <a:ext cx="7772400" cy="527050"/>
            <a:chOff x="0" y="0"/>
            <a:chExt cx="10363200" cy="702733"/>
          </a:xfrm>
        </p:grpSpPr>
        <p:sp>
          <p:nvSpPr>
            <p:cNvPr name="Freeform 27" id="27"/>
            <p:cNvSpPr/>
            <p:nvPr/>
          </p:nvSpPr>
          <p:spPr>
            <a:xfrm flipH="false" flipV="false" rot="0">
              <a:off x="0" y="0"/>
              <a:ext cx="10363200" cy="702437"/>
            </a:xfrm>
            <a:custGeom>
              <a:avLst/>
              <a:gdLst/>
              <a:ahLst/>
              <a:cxnLst/>
              <a:rect r="r" b="b" t="t" l="l"/>
              <a:pathLst>
                <a:path h="702437" w="10363200">
                  <a:moveTo>
                    <a:pt x="0" y="702437"/>
                  </a:moveTo>
                  <a:lnTo>
                    <a:pt x="0" y="0"/>
                  </a:lnTo>
                  <a:lnTo>
                    <a:pt x="10363200" y="0"/>
                  </a:lnTo>
                  <a:lnTo>
                    <a:pt x="10363200" y="702437"/>
                  </a:lnTo>
                  <a:lnTo>
                    <a:pt x="0" y="702437"/>
                  </a:lnTo>
                  <a:close/>
                </a:path>
              </a:pathLst>
            </a:custGeom>
            <a:solidFill>
              <a:srgbClr val="3C1B4E"/>
            </a:solidFill>
          </p:spPr>
        </p:sp>
      </p:grpSp>
      <p:sp>
        <p:nvSpPr>
          <p:cNvPr name="Freeform 28" id="28"/>
          <p:cNvSpPr/>
          <p:nvPr/>
        </p:nvSpPr>
        <p:spPr>
          <a:xfrm flipH="false" flipV="false" rot="0">
            <a:off x="3560594" y="9503002"/>
            <a:ext cx="647699" cy="523874"/>
          </a:xfrm>
          <a:custGeom>
            <a:avLst/>
            <a:gdLst/>
            <a:ahLst/>
            <a:cxnLst/>
            <a:rect r="r" b="b" t="t" l="l"/>
            <a:pathLst>
              <a:path h="523874" w="647699">
                <a:moveTo>
                  <a:pt x="0" y="0"/>
                </a:moveTo>
                <a:lnTo>
                  <a:pt x="647699" y="0"/>
                </a:lnTo>
                <a:lnTo>
                  <a:pt x="647699" y="523874"/>
                </a:lnTo>
                <a:lnTo>
                  <a:pt x="0" y="523874"/>
                </a:lnTo>
                <a:lnTo>
                  <a:pt x="0" y="0"/>
                </a:lnTo>
                <a:close/>
              </a:path>
            </a:pathLst>
          </a:custGeom>
          <a:blipFill>
            <a:blip r:embed="rId3"/>
            <a:stretch>
              <a:fillRect l="0" t="0" r="0" b="-20"/>
            </a:stretch>
          </a:blipFill>
        </p:spPr>
      </p:sp>
      <p:sp>
        <p:nvSpPr>
          <p:cNvPr name="Freeform 29" id="29"/>
          <p:cNvSpPr/>
          <p:nvPr/>
        </p:nvSpPr>
        <p:spPr>
          <a:xfrm flipH="false" flipV="false" rot="0">
            <a:off x="5557485" y="3158276"/>
            <a:ext cx="2446913" cy="3488153"/>
          </a:xfrm>
          <a:custGeom>
            <a:avLst/>
            <a:gdLst/>
            <a:ahLst/>
            <a:cxnLst/>
            <a:rect r="r" b="b" t="t" l="l"/>
            <a:pathLst>
              <a:path h="3488153" w="2446913">
                <a:moveTo>
                  <a:pt x="0" y="0"/>
                </a:moveTo>
                <a:lnTo>
                  <a:pt x="2446913" y="0"/>
                </a:lnTo>
                <a:lnTo>
                  <a:pt x="2446913" y="3488152"/>
                </a:lnTo>
                <a:lnTo>
                  <a:pt x="0" y="3488152"/>
                </a:lnTo>
                <a:lnTo>
                  <a:pt x="0" y="0"/>
                </a:lnTo>
                <a:close/>
              </a:path>
            </a:pathLst>
          </a:custGeom>
          <a:blipFill>
            <a:blip r:embed="rId4"/>
            <a:stretch>
              <a:fillRect l="0" t="0" r="0" b="0"/>
            </a:stretch>
          </a:blipFill>
        </p:spPr>
      </p:sp>
      <p:sp>
        <p:nvSpPr>
          <p:cNvPr name="TextBox 30" id="30"/>
          <p:cNvSpPr txBox="true"/>
          <p:nvPr/>
        </p:nvSpPr>
        <p:spPr>
          <a:xfrm rot="0">
            <a:off x="833000" y="1750829"/>
            <a:ext cx="6092825" cy="2346325"/>
          </a:xfrm>
          <a:prstGeom prst="rect">
            <a:avLst/>
          </a:prstGeom>
        </p:spPr>
        <p:txBody>
          <a:bodyPr anchor="t" rtlCol="false" tIns="0" lIns="0" bIns="0" rIns="0">
            <a:spAutoFit/>
          </a:bodyPr>
          <a:lstStyle/>
          <a:p>
            <a:pPr algn="l">
              <a:lnSpc>
                <a:spcPts val="1578"/>
              </a:lnSpc>
            </a:pPr>
            <a:r>
              <a:rPr lang="en-US" sz="1100" spc="1">
                <a:solidFill>
                  <a:srgbClr val="333333"/>
                </a:solidFill>
                <a:latin typeface="DejaVu Sans"/>
              </a:rPr>
              <a:t>This is not a one size fits all budget, it is a place to start. Add in extras as needed. Recommended: Keep a spreadsheet so it does the math for you.</a:t>
            </a:r>
          </a:p>
          <a:p>
            <a:pPr algn="l">
              <a:lnSpc>
                <a:spcPts val="1578"/>
              </a:lnSpc>
            </a:pPr>
            <a:r>
              <a:rPr lang="en-US" sz="1100" spc="1">
                <a:solidFill>
                  <a:srgbClr val="333333"/>
                </a:solidFill>
                <a:latin typeface="DejaVu Sans"/>
              </a:rPr>
              <a:t>Flag any item you are behind in payments, and be sure to catch up and/or work out a deal with the biller.</a:t>
            </a:r>
          </a:p>
          <a:p>
            <a:pPr algn="l">
              <a:lnSpc>
                <a:spcPts val="1578"/>
              </a:lnSpc>
            </a:pPr>
            <a:r>
              <a:rPr lang="en-US" sz="1100" spc="1">
                <a:solidFill>
                  <a:srgbClr val="333333"/>
                </a:solidFill>
                <a:latin typeface="DejaVu Sans"/>
              </a:rPr>
              <a:t>If you do not know exact totals on what you spend, guess. Then track everything for a month. Within a few months you will know how to budget more accurately. You may even be surprised how much you spend unnecessarily.</a:t>
            </a:r>
          </a:p>
          <a:p>
            <a:pPr algn="l">
              <a:lnSpc>
                <a:spcPts val="1578"/>
              </a:lnSpc>
            </a:pPr>
            <a:r>
              <a:rPr lang="en-US" sz="1100" spc="1">
                <a:solidFill>
                  <a:srgbClr val="333333"/>
                </a:solidFill>
                <a:latin typeface="DejaVu Sans"/>
              </a:rPr>
              <a:t>Create columns: bills &amp; expenses/ due dates/ if you have paid the bill/ the amount of the bill/ and how much is left in your account.</a:t>
            </a:r>
          </a:p>
          <a:p>
            <a:pPr algn="l">
              <a:lnSpc>
                <a:spcPts val="1599"/>
              </a:lnSpc>
            </a:pPr>
            <a:r>
              <a:rPr lang="en-US" sz="1100" spc="1">
                <a:solidFill>
                  <a:srgbClr val="333333"/>
                </a:solidFill>
                <a:latin typeface="DejaVu Sans"/>
              </a:rPr>
              <a:t>Complete this for every paycheck in the month so you can allocate money to bills throughout the month.</a:t>
            </a:r>
          </a:p>
        </p:txBody>
      </p:sp>
      <p:sp>
        <p:nvSpPr>
          <p:cNvPr name="TextBox 31" id="31"/>
          <p:cNvSpPr txBox="true"/>
          <p:nvPr/>
        </p:nvSpPr>
        <p:spPr>
          <a:xfrm rot="0">
            <a:off x="833000" y="4603847"/>
            <a:ext cx="5110480" cy="1454800"/>
          </a:xfrm>
          <a:prstGeom prst="rect">
            <a:avLst/>
          </a:prstGeom>
        </p:spPr>
        <p:txBody>
          <a:bodyPr anchor="t" rtlCol="false" tIns="0" lIns="0" bIns="0" rIns="0">
            <a:spAutoFit/>
          </a:bodyPr>
          <a:lstStyle/>
          <a:p>
            <a:pPr algn="l">
              <a:lnSpc>
                <a:spcPts val="1320"/>
              </a:lnSpc>
            </a:pPr>
            <a:r>
              <a:rPr lang="en-US" sz="1100" spc="1">
                <a:solidFill>
                  <a:srgbClr val="333333"/>
                </a:solidFill>
                <a:latin typeface="DejaVu Sans"/>
              </a:rPr>
              <a:t>Make a list of your debts.</a:t>
            </a:r>
          </a:p>
          <a:p>
            <a:pPr algn="l">
              <a:lnSpc>
                <a:spcPts val="1578"/>
              </a:lnSpc>
            </a:pPr>
            <a:r>
              <a:rPr lang="en-US" sz="1100" spc="1">
                <a:solidFill>
                  <a:srgbClr val="333333"/>
                </a:solidFill>
                <a:latin typeface="DejaVu Sans"/>
              </a:rPr>
              <a:t>List them in order from lowest balance to the highest. List the minimum payments due.</a:t>
            </a:r>
          </a:p>
          <a:p>
            <a:pPr algn="l">
              <a:lnSpc>
                <a:spcPts val="1599"/>
              </a:lnSpc>
            </a:pPr>
            <a:r>
              <a:rPr lang="en-US" sz="1100" spc="1">
                <a:solidFill>
                  <a:srgbClr val="333333"/>
                </a:solidFill>
                <a:latin typeface="DejaVu Sans"/>
              </a:rPr>
              <a:t>Pay off the lowest debt first then use the money from that minimum payment and add it to the next on the list.</a:t>
            </a:r>
          </a:p>
          <a:p>
            <a:pPr algn="l">
              <a:lnSpc>
                <a:spcPts val="1578"/>
              </a:lnSpc>
            </a:pPr>
            <a:r>
              <a:rPr lang="en-US" sz="1100" spc="1">
                <a:solidFill>
                  <a:srgbClr val="333333"/>
                </a:solidFill>
                <a:latin typeface="DejaVu Sans"/>
              </a:rPr>
              <a:t>To help get moving quickly, pay more than the minimum of the first on the list or find a creative way to make extra money to pay it off.</a:t>
            </a:r>
          </a:p>
        </p:txBody>
      </p:sp>
      <p:sp>
        <p:nvSpPr>
          <p:cNvPr name="TextBox 32" id="32"/>
          <p:cNvSpPr txBox="true"/>
          <p:nvPr/>
        </p:nvSpPr>
        <p:spPr>
          <a:xfrm rot="0">
            <a:off x="574039" y="6286046"/>
            <a:ext cx="1821180" cy="995044"/>
          </a:xfrm>
          <a:prstGeom prst="rect">
            <a:avLst/>
          </a:prstGeom>
        </p:spPr>
        <p:txBody>
          <a:bodyPr anchor="t" rtlCol="false" tIns="0" lIns="0" bIns="0" rIns="0">
            <a:spAutoFit/>
          </a:bodyPr>
          <a:lstStyle/>
          <a:p>
            <a:pPr algn="l">
              <a:lnSpc>
                <a:spcPts val="2160"/>
              </a:lnSpc>
            </a:pPr>
            <a:r>
              <a:rPr lang="en-US" sz="1800" spc="16">
                <a:solidFill>
                  <a:srgbClr val="3C1B4E"/>
                </a:solidFill>
                <a:latin typeface="TT Rounds Condensed Bold"/>
              </a:rPr>
              <a:t>Credit Bureaus</a:t>
            </a:r>
          </a:p>
          <a:p>
            <a:pPr algn="l">
              <a:lnSpc>
                <a:spcPts val="1320"/>
              </a:lnSpc>
            </a:pPr>
            <a:r>
              <a:rPr lang="en-US" sz="1100" spc="1">
                <a:solidFill>
                  <a:srgbClr val="333333"/>
                </a:solidFill>
                <a:latin typeface="DejaVu Sans"/>
              </a:rPr>
              <a:t>Experian:</a:t>
            </a:r>
          </a:p>
          <a:p>
            <a:pPr algn="l">
              <a:lnSpc>
                <a:spcPts val="1320"/>
              </a:lnSpc>
            </a:pPr>
            <a:r>
              <a:rPr lang="en-US" sz="1100" spc="1">
                <a:solidFill>
                  <a:srgbClr val="333333"/>
                </a:solidFill>
                <a:latin typeface="DejaVu Sans"/>
              </a:rPr>
              <a:t>(888) 397-3742</a:t>
            </a:r>
          </a:p>
          <a:p>
            <a:pPr algn="l">
              <a:lnSpc>
                <a:spcPts val="1320"/>
              </a:lnSpc>
            </a:pPr>
            <a:r>
              <a:rPr lang="en-US" sz="1100" spc="1" u="sng">
                <a:solidFill>
                  <a:srgbClr val="333333"/>
                </a:solidFill>
                <a:latin typeface="DejaVu Sans"/>
                <a:hlinkClick r:id="rId5" tooltip="http://www.experian.com/"/>
              </a:rPr>
              <a:t>www.experian.com</a:t>
            </a:r>
          </a:p>
        </p:txBody>
      </p:sp>
      <p:sp>
        <p:nvSpPr>
          <p:cNvPr name="TextBox 33" id="33"/>
          <p:cNvSpPr txBox="true"/>
          <p:nvPr/>
        </p:nvSpPr>
        <p:spPr>
          <a:xfrm rot="0">
            <a:off x="574039" y="7344853"/>
            <a:ext cx="2155825" cy="672465"/>
          </a:xfrm>
          <a:prstGeom prst="rect">
            <a:avLst/>
          </a:prstGeom>
        </p:spPr>
        <p:txBody>
          <a:bodyPr anchor="t" rtlCol="false" tIns="0" lIns="0" bIns="0" rIns="0">
            <a:spAutoFit/>
          </a:bodyPr>
          <a:lstStyle/>
          <a:p>
            <a:pPr algn="l">
              <a:lnSpc>
                <a:spcPts val="1584"/>
              </a:lnSpc>
            </a:pPr>
            <a:r>
              <a:rPr lang="en-US" sz="1100" spc="1">
                <a:solidFill>
                  <a:srgbClr val="333333"/>
                </a:solidFill>
                <a:latin typeface="DejaVu Sans"/>
              </a:rPr>
              <a:t>Equivalencies Credit Bureau: (800) 685-1111</a:t>
            </a:r>
          </a:p>
          <a:p>
            <a:pPr algn="l">
              <a:lnSpc>
                <a:spcPts val="1320"/>
              </a:lnSpc>
            </a:pPr>
            <a:r>
              <a:rPr lang="en-US" sz="1100" spc="1" u="sng">
                <a:solidFill>
                  <a:srgbClr val="333333"/>
                </a:solidFill>
                <a:latin typeface="DejaVu Sans"/>
                <a:hlinkClick r:id="rId6" tooltip="http://www.equifax.com/"/>
              </a:rPr>
              <a:t>www.equifax.com</a:t>
            </a:r>
          </a:p>
        </p:txBody>
      </p:sp>
      <p:sp>
        <p:nvSpPr>
          <p:cNvPr name="TextBox 34" id="34"/>
          <p:cNvSpPr txBox="true"/>
          <p:nvPr/>
        </p:nvSpPr>
        <p:spPr>
          <a:xfrm rot="0">
            <a:off x="574039" y="8076382"/>
            <a:ext cx="1936114" cy="676275"/>
          </a:xfrm>
          <a:prstGeom prst="rect">
            <a:avLst/>
          </a:prstGeom>
        </p:spPr>
        <p:txBody>
          <a:bodyPr anchor="t" rtlCol="false" tIns="0" lIns="0" bIns="0" rIns="0">
            <a:spAutoFit/>
          </a:bodyPr>
          <a:lstStyle/>
          <a:p>
            <a:pPr algn="l">
              <a:lnSpc>
                <a:spcPts val="1605"/>
              </a:lnSpc>
            </a:pPr>
            <a:r>
              <a:rPr lang="en-US" sz="1100" spc="1">
                <a:solidFill>
                  <a:srgbClr val="333333"/>
                </a:solidFill>
                <a:latin typeface="DejaVu Sans"/>
              </a:rPr>
              <a:t>Transunion Credit Bureau (800) 888-4213</a:t>
            </a:r>
          </a:p>
          <a:p>
            <a:pPr algn="l">
              <a:lnSpc>
                <a:spcPts val="1320"/>
              </a:lnSpc>
            </a:pPr>
            <a:r>
              <a:rPr lang="en-US" sz="1100" spc="1" u="sng">
                <a:solidFill>
                  <a:srgbClr val="333333"/>
                </a:solidFill>
                <a:latin typeface="DejaVu Sans"/>
                <a:hlinkClick r:id="rId7" tooltip="http://www.transunion.com/"/>
              </a:rPr>
              <a:t>www.transunion.com</a:t>
            </a:r>
          </a:p>
        </p:txBody>
      </p:sp>
      <p:sp>
        <p:nvSpPr>
          <p:cNvPr name="TextBox 35" id="35"/>
          <p:cNvSpPr txBox="true"/>
          <p:nvPr/>
        </p:nvSpPr>
        <p:spPr>
          <a:xfrm rot="0">
            <a:off x="3159124" y="6286046"/>
            <a:ext cx="3957954" cy="989330"/>
          </a:xfrm>
          <a:prstGeom prst="rect">
            <a:avLst/>
          </a:prstGeom>
        </p:spPr>
        <p:txBody>
          <a:bodyPr anchor="t" rtlCol="false" tIns="0" lIns="0" bIns="0" rIns="0">
            <a:spAutoFit/>
          </a:bodyPr>
          <a:lstStyle/>
          <a:p>
            <a:pPr algn="l">
              <a:lnSpc>
                <a:spcPts val="2160"/>
              </a:lnSpc>
            </a:pPr>
            <a:r>
              <a:rPr lang="en-US" sz="1800" spc="16">
                <a:solidFill>
                  <a:srgbClr val="3C1B4E"/>
                </a:solidFill>
                <a:latin typeface="TT Rounds Condensed Bold"/>
              </a:rPr>
              <a:t>Be Proactive!</a:t>
            </a:r>
          </a:p>
          <a:p>
            <a:pPr algn="l">
              <a:lnSpc>
                <a:spcPts val="1578"/>
              </a:lnSpc>
            </a:pPr>
            <a:r>
              <a:rPr lang="en-US" sz="1100" spc="1">
                <a:solidFill>
                  <a:srgbClr val="333333"/>
                </a:solidFill>
                <a:latin typeface="DejaVu Sans"/>
              </a:rPr>
              <a:t>To decrease unauthorized mail marketing (including pre-approved credit card offers) and unwanted telemarketing calls contact:</a:t>
            </a:r>
          </a:p>
        </p:txBody>
      </p:sp>
      <p:sp>
        <p:nvSpPr>
          <p:cNvPr name="TextBox 36" id="36"/>
          <p:cNvSpPr txBox="true"/>
          <p:nvPr/>
        </p:nvSpPr>
        <p:spPr>
          <a:xfrm rot="0">
            <a:off x="3159124" y="7391980"/>
            <a:ext cx="3300729" cy="407050"/>
          </a:xfrm>
          <a:prstGeom prst="rect">
            <a:avLst/>
          </a:prstGeom>
        </p:spPr>
        <p:txBody>
          <a:bodyPr anchor="t" rtlCol="false" tIns="0" lIns="0" bIns="0" rIns="0">
            <a:spAutoFit/>
          </a:bodyPr>
          <a:lstStyle/>
          <a:p>
            <a:pPr algn="l">
              <a:lnSpc>
                <a:spcPts val="1320"/>
              </a:lnSpc>
            </a:pPr>
            <a:r>
              <a:rPr lang="en-US" sz="1100" spc="1">
                <a:solidFill>
                  <a:srgbClr val="333333"/>
                </a:solidFill>
                <a:latin typeface="DejaVu Sans"/>
              </a:rPr>
              <a:t>Pre-screening opt-out:</a:t>
            </a:r>
          </a:p>
          <a:p>
            <a:pPr algn="l">
              <a:lnSpc>
                <a:spcPts val="1320"/>
              </a:lnSpc>
            </a:pPr>
            <a:r>
              <a:rPr lang="en-US" sz="1100" spc="1">
                <a:solidFill>
                  <a:srgbClr val="333333"/>
                </a:solidFill>
                <a:latin typeface="DejaVu Sans"/>
              </a:rPr>
              <a:t>(888) 567-8688 | </a:t>
            </a:r>
            <a:r>
              <a:rPr lang="en-US" sz="1100" spc="1" u="sng">
                <a:solidFill>
                  <a:srgbClr val="333333"/>
                </a:solidFill>
                <a:latin typeface="DejaVu Sans"/>
                <a:hlinkClick r:id="rId8" tooltip="http://www.optoutprescreen.com/"/>
              </a:rPr>
              <a:t>www.optoutprescreen.com</a:t>
            </a:r>
          </a:p>
        </p:txBody>
      </p:sp>
      <p:sp>
        <p:nvSpPr>
          <p:cNvPr name="TextBox 37" id="37"/>
          <p:cNvSpPr txBox="true"/>
          <p:nvPr/>
        </p:nvSpPr>
        <p:spPr>
          <a:xfrm rot="0">
            <a:off x="3159124" y="7922363"/>
            <a:ext cx="2638425" cy="400695"/>
          </a:xfrm>
          <a:prstGeom prst="rect">
            <a:avLst/>
          </a:prstGeom>
        </p:spPr>
        <p:txBody>
          <a:bodyPr anchor="t" rtlCol="false" tIns="0" lIns="0" bIns="0" rIns="0">
            <a:spAutoFit/>
          </a:bodyPr>
          <a:lstStyle/>
          <a:p>
            <a:pPr algn="l">
              <a:lnSpc>
                <a:spcPts val="1320"/>
              </a:lnSpc>
            </a:pPr>
            <a:r>
              <a:rPr lang="en-US" sz="1100" spc="1">
                <a:solidFill>
                  <a:srgbClr val="333333"/>
                </a:solidFill>
                <a:latin typeface="DejaVu Sans"/>
              </a:rPr>
              <a:t>National Do Not Call Registry</a:t>
            </a:r>
          </a:p>
          <a:p>
            <a:pPr algn="l">
              <a:lnSpc>
                <a:spcPts val="1320"/>
              </a:lnSpc>
            </a:pPr>
            <a:r>
              <a:rPr lang="en-US" sz="1100" spc="1">
                <a:solidFill>
                  <a:srgbClr val="333333"/>
                </a:solidFill>
                <a:latin typeface="DejaVu Sans"/>
              </a:rPr>
              <a:t>(888) 382-1222 | </a:t>
            </a:r>
            <a:r>
              <a:rPr lang="en-US" sz="1100" spc="1" u="sng">
                <a:solidFill>
                  <a:srgbClr val="333333"/>
                </a:solidFill>
                <a:latin typeface="DejaVu Sans"/>
                <a:hlinkClick r:id="rId9" tooltip="http://www.donotcall.gov/"/>
              </a:rPr>
              <a:t>www.donotcall.gov</a:t>
            </a:r>
          </a:p>
        </p:txBody>
      </p:sp>
      <p:sp>
        <p:nvSpPr>
          <p:cNvPr name="TextBox 38" id="38"/>
          <p:cNvSpPr txBox="true"/>
          <p:nvPr/>
        </p:nvSpPr>
        <p:spPr>
          <a:xfrm rot="0">
            <a:off x="3159124" y="8378383"/>
            <a:ext cx="3964940" cy="678185"/>
          </a:xfrm>
          <a:prstGeom prst="rect">
            <a:avLst/>
          </a:prstGeom>
        </p:spPr>
        <p:txBody>
          <a:bodyPr anchor="t" rtlCol="false" tIns="0" lIns="0" bIns="0" rIns="0">
            <a:spAutoFit/>
          </a:bodyPr>
          <a:lstStyle/>
          <a:p>
            <a:pPr algn="l">
              <a:lnSpc>
                <a:spcPts val="1624"/>
              </a:lnSpc>
            </a:pPr>
            <a:r>
              <a:rPr lang="en-US" sz="1100" spc="1">
                <a:solidFill>
                  <a:srgbClr val="333333"/>
                </a:solidFill>
                <a:latin typeface="DejaVu Sans"/>
              </a:rPr>
              <a:t>For detailed information on your rights and options regarding direct marketing visit the Direct Marketing Associations website: </a:t>
            </a:r>
            <a:r>
              <a:rPr lang="en-US" sz="1100" spc="1" u="sng">
                <a:solidFill>
                  <a:srgbClr val="333333"/>
                </a:solidFill>
                <a:latin typeface="DejaVu Sans"/>
                <a:hlinkClick r:id="rId10" tooltip="http://www.dmachoice.org/"/>
              </a:rPr>
              <a:t>www.dmachoice.org</a:t>
            </a:r>
          </a:p>
        </p:txBody>
      </p:sp>
      <p:sp>
        <p:nvSpPr>
          <p:cNvPr name="TextBox 39" id="39"/>
          <p:cNvSpPr txBox="true"/>
          <p:nvPr/>
        </p:nvSpPr>
        <p:spPr>
          <a:xfrm rot="0">
            <a:off x="1818181" y="682564"/>
            <a:ext cx="4136037" cy="419100"/>
          </a:xfrm>
          <a:prstGeom prst="rect">
            <a:avLst/>
          </a:prstGeom>
        </p:spPr>
        <p:txBody>
          <a:bodyPr anchor="t" rtlCol="false" tIns="0" lIns="0" bIns="0" rIns="0">
            <a:spAutoFit/>
          </a:bodyPr>
          <a:lstStyle/>
          <a:p>
            <a:pPr algn="l">
              <a:lnSpc>
                <a:spcPts val="3359"/>
              </a:lnSpc>
            </a:pPr>
            <a:r>
              <a:rPr lang="en-US" sz="2799" spc="26">
                <a:solidFill>
                  <a:srgbClr val="3C1B4E"/>
                </a:solidFill>
                <a:latin typeface="TT Rounds Condensed Bold"/>
              </a:rPr>
              <a:t>Finance Basics </a:t>
            </a:r>
            <a:r>
              <a:rPr lang="en-US" sz="2799" spc="26">
                <a:solidFill>
                  <a:srgbClr val="3C1B4E"/>
                </a:solidFill>
                <a:latin typeface="TT Rounds Condensed"/>
              </a:rPr>
              <a:t>(Continued)</a:t>
            </a:r>
          </a:p>
        </p:txBody>
      </p:sp>
      <p:sp>
        <p:nvSpPr>
          <p:cNvPr name="TextBox 40" id="40"/>
          <p:cNvSpPr txBox="true"/>
          <p:nvPr/>
        </p:nvSpPr>
        <p:spPr>
          <a:xfrm rot="0">
            <a:off x="2239125" y="78106"/>
            <a:ext cx="3294149" cy="371475"/>
          </a:xfrm>
          <a:prstGeom prst="rect">
            <a:avLst/>
          </a:prstGeom>
        </p:spPr>
        <p:txBody>
          <a:bodyPr anchor="t" rtlCol="false" tIns="0" lIns="0" bIns="0" rIns="0">
            <a:spAutoFit/>
          </a:bodyPr>
          <a:lstStyle/>
          <a:p>
            <a:pPr algn="l">
              <a:lnSpc>
                <a:spcPts val="2940"/>
              </a:lnSpc>
            </a:pPr>
            <a:r>
              <a:rPr lang="en-US" sz="2450" spc="22">
                <a:solidFill>
                  <a:srgbClr val="FFFFFF"/>
                </a:solidFill>
                <a:latin typeface="TT Rounds Condensed Bold"/>
              </a:rPr>
              <a:t>BTSADV Survivor Toolkit</a:t>
            </a:r>
          </a:p>
        </p:txBody>
      </p:sp>
      <p:sp>
        <p:nvSpPr>
          <p:cNvPr name="TextBox 41" id="41"/>
          <p:cNvSpPr txBox="true"/>
          <p:nvPr/>
        </p:nvSpPr>
        <p:spPr>
          <a:xfrm rot="0">
            <a:off x="574039" y="1334647"/>
            <a:ext cx="1625600" cy="287020"/>
          </a:xfrm>
          <a:prstGeom prst="rect">
            <a:avLst/>
          </a:prstGeom>
        </p:spPr>
        <p:txBody>
          <a:bodyPr anchor="t" rtlCol="false" tIns="0" lIns="0" bIns="0" rIns="0">
            <a:spAutoFit/>
          </a:bodyPr>
          <a:lstStyle/>
          <a:p>
            <a:pPr algn="l">
              <a:lnSpc>
                <a:spcPts val="2160"/>
              </a:lnSpc>
            </a:pPr>
            <a:r>
              <a:rPr lang="en-US" sz="1800" spc="16">
                <a:solidFill>
                  <a:srgbClr val="3C1B4E"/>
                </a:solidFill>
                <a:latin typeface="TT Rounds Condensed Bold"/>
              </a:rPr>
              <a:t>Basic Budget</a:t>
            </a:r>
          </a:p>
        </p:txBody>
      </p:sp>
      <p:sp>
        <p:nvSpPr>
          <p:cNvPr name="TextBox 42" id="42"/>
          <p:cNvSpPr txBox="true"/>
          <p:nvPr/>
        </p:nvSpPr>
        <p:spPr>
          <a:xfrm rot="0">
            <a:off x="574039" y="4220979"/>
            <a:ext cx="1784985" cy="287020"/>
          </a:xfrm>
          <a:prstGeom prst="rect">
            <a:avLst/>
          </a:prstGeom>
        </p:spPr>
        <p:txBody>
          <a:bodyPr anchor="t" rtlCol="false" tIns="0" lIns="0" bIns="0" rIns="0">
            <a:spAutoFit/>
          </a:bodyPr>
          <a:lstStyle/>
          <a:p>
            <a:pPr algn="l">
              <a:lnSpc>
                <a:spcPts val="2160"/>
              </a:lnSpc>
            </a:pPr>
            <a:r>
              <a:rPr lang="en-US" sz="1800" spc="16">
                <a:solidFill>
                  <a:srgbClr val="3C1B4E"/>
                </a:solidFill>
                <a:latin typeface="TT Rounds Condensed Bold"/>
              </a:rPr>
              <a:t>Debt Snowball</a:t>
            </a:r>
          </a:p>
        </p:txBody>
      </p:sp>
      <p:sp>
        <p:nvSpPr>
          <p:cNvPr name="TextBox 43" id="43"/>
          <p:cNvSpPr txBox="true"/>
          <p:nvPr/>
        </p:nvSpPr>
        <p:spPr>
          <a:xfrm rot="0">
            <a:off x="2360152" y="1401721"/>
            <a:ext cx="2985770" cy="198135"/>
          </a:xfrm>
          <a:prstGeom prst="rect">
            <a:avLst/>
          </a:prstGeom>
        </p:spPr>
        <p:txBody>
          <a:bodyPr anchor="t" rtlCol="false" tIns="0" lIns="0" bIns="0" rIns="0">
            <a:spAutoFit/>
          </a:bodyPr>
          <a:lstStyle/>
          <a:p>
            <a:pPr algn="l">
              <a:lnSpc>
                <a:spcPts val="1320"/>
              </a:lnSpc>
            </a:pPr>
            <a:r>
              <a:rPr lang="en-US" sz="1100" spc="1">
                <a:solidFill>
                  <a:srgbClr val="333333"/>
                </a:solidFill>
                <a:latin typeface="DejaVu Sans"/>
              </a:rPr>
              <a:t>(See Spreadsheet at btsadv.org/finance)</a:t>
            </a:r>
          </a:p>
        </p:txBody>
      </p:sp>
      <p:sp>
        <p:nvSpPr>
          <p:cNvPr name="TextBox 44" id="44"/>
          <p:cNvSpPr txBox="true"/>
          <p:nvPr/>
        </p:nvSpPr>
        <p:spPr>
          <a:xfrm rot="0">
            <a:off x="2533665" y="4288054"/>
            <a:ext cx="2455545" cy="198135"/>
          </a:xfrm>
          <a:prstGeom prst="rect">
            <a:avLst/>
          </a:prstGeom>
        </p:spPr>
        <p:txBody>
          <a:bodyPr anchor="t" rtlCol="false" tIns="0" lIns="0" bIns="0" rIns="0">
            <a:spAutoFit/>
          </a:bodyPr>
          <a:lstStyle/>
          <a:p>
            <a:pPr algn="l">
              <a:lnSpc>
                <a:spcPts val="1320"/>
              </a:lnSpc>
            </a:pPr>
            <a:r>
              <a:rPr lang="en-US" sz="1100" spc="1">
                <a:solidFill>
                  <a:srgbClr val="333333"/>
                </a:solidFill>
                <a:latin typeface="DejaVu Sans"/>
              </a:rPr>
              <a:t>(See Chart at btsadv.org/finance)</a:t>
            </a:r>
          </a:p>
        </p:txBody>
      </p:sp>
      <p:sp>
        <p:nvSpPr>
          <p:cNvPr name="TextBox 45" id="45"/>
          <p:cNvSpPr txBox="true"/>
          <p:nvPr/>
        </p:nvSpPr>
        <p:spPr>
          <a:xfrm rot="0">
            <a:off x="455436" y="9678063"/>
            <a:ext cx="2173319" cy="180975"/>
          </a:xfrm>
          <a:prstGeom prst="rect">
            <a:avLst/>
          </a:prstGeom>
        </p:spPr>
        <p:txBody>
          <a:bodyPr anchor="t" rtlCol="false" tIns="0" lIns="0" bIns="0" rIns="0">
            <a:spAutoFit/>
          </a:bodyPr>
          <a:lstStyle/>
          <a:p>
            <a:pPr algn="l">
              <a:lnSpc>
                <a:spcPts val="1439"/>
              </a:lnSpc>
            </a:pPr>
            <a:r>
              <a:rPr lang="en-US" sz="1200" spc="11">
                <a:solidFill>
                  <a:srgbClr val="FFFFFF"/>
                </a:solidFill>
                <a:latin typeface="TT Rounds Condensed Bold"/>
              </a:rPr>
              <a:t>SUPPORTLINE: 855 - BTS- 1777</a:t>
            </a:r>
          </a:p>
        </p:txBody>
      </p:sp>
      <p:sp>
        <p:nvSpPr>
          <p:cNvPr name="TextBox 46" id="46"/>
          <p:cNvSpPr txBox="true"/>
          <p:nvPr/>
        </p:nvSpPr>
        <p:spPr>
          <a:xfrm rot="0">
            <a:off x="5294851" y="9678063"/>
            <a:ext cx="1005397" cy="180975"/>
          </a:xfrm>
          <a:prstGeom prst="rect">
            <a:avLst/>
          </a:prstGeom>
        </p:spPr>
        <p:txBody>
          <a:bodyPr anchor="t" rtlCol="false" tIns="0" lIns="0" bIns="0" rIns="0">
            <a:spAutoFit/>
          </a:bodyPr>
          <a:lstStyle/>
          <a:p>
            <a:pPr algn="l">
              <a:lnSpc>
                <a:spcPts val="1439"/>
              </a:lnSpc>
            </a:pPr>
            <a:r>
              <a:rPr lang="en-US" sz="1200" spc="11">
                <a:solidFill>
                  <a:srgbClr val="FFFFFF"/>
                </a:solidFill>
                <a:latin typeface="TT Rounds Condensed Bold"/>
              </a:rPr>
              <a:t>BTSADV. ORG</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
            <a:ext cx="7772400" cy="527685"/>
            <a:chOff x="0" y="0"/>
            <a:chExt cx="10363200" cy="703580"/>
          </a:xfrm>
        </p:grpSpPr>
        <p:sp>
          <p:nvSpPr>
            <p:cNvPr name="Freeform 3" id="3"/>
            <p:cNvSpPr/>
            <p:nvPr/>
          </p:nvSpPr>
          <p:spPr>
            <a:xfrm flipH="false" flipV="false" rot="0">
              <a:off x="0" y="0"/>
              <a:ext cx="10363200" cy="703453"/>
            </a:xfrm>
            <a:custGeom>
              <a:avLst/>
              <a:gdLst/>
              <a:ahLst/>
              <a:cxnLst/>
              <a:rect r="r" b="b" t="t" l="l"/>
              <a:pathLst>
                <a:path h="703453" w="10363200">
                  <a:moveTo>
                    <a:pt x="10363200" y="703453"/>
                  </a:moveTo>
                  <a:lnTo>
                    <a:pt x="0" y="703453"/>
                  </a:lnTo>
                  <a:lnTo>
                    <a:pt x="0" y="0"/>
                  </a:lnTo>
                  <a:lnTo>
                    <a:pt x="10363200" y="0"/>
                  </a:lnTo>
                  <a:lnTo>
                    <a:pt x="10363200" y="703453"/>
                  </a:lnTo>
                  <a:close/>
                </a:path>
              </a:pathLst>
            </a:custGeom>
            <a:solidFill>
              <a:srgbClr val="3C1B4E"/>
            </a:solidFill>
          </p:spPr>
        </p:sp>
      </p:grpSp>
      <p:grpSp>
        <p:nvGrpSpPr>
          <p:cNvPr name="Group 4" id="4"/>
          <p:cNvGrpSpPr/>
          <p:nvPr/>
        </p:nvGrpSpPr>
        <p:grpSpPr>
          <a:xfrm rot="0">
            <a:off x="3979862" y="5414194"/>
            <a:ext cx="47625" cy="47625"/>
            <a:chOff x="0" y="0"/>
            <a:chExt cx="63500" cy="63500"/>
          </a:xfrm>
        </p:grpSpPr>
        <p:sp>
          <p:nvSpPr>
            <p:cNvPr name="Freeform 5" id="5"/>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6" id="6"/>
          <p:cNvGrpSpPr/>
          <p:nvPr/>
        </p:nvGrpSpPr>
        <p:grpSpPr>
          <a:xfrm rot="0">
            <a:off x="3979862" y="5795194"/>
            <a:ext cx="47625" cy="47625"/>
            <a:chOff x="0" y="0"/>
            <a:chExt cx="63500" cy="63500"/>
          </a:xfrm>
        </p:grpSpPr>
        <p:sp>
          <p:nvSpPr>
            <p:cNvPr name="Freeform 7" id="7"/>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8" id="8"/>
          <p:cNvGrpSpPr/>
          <p:nvPr/>
        </p:nvGrpSpPr>
        <p:grpSpPr>
          <a:xfrm rot="0">
            <a:off x="3979862" y="6176194"/>
            <a:ext cx="47625" cy="47625"/>
            <a:chOff x="0" y="0"/>
            <a:chExt cx="63500" cy="63500"/>
          </a:xfrm>
        </p:grpSpPr>
        <p:sp>
          <p:nvSpPr>
            <p:cNvPr name="Freeform 9" id="9"/>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0" id="10"/>
          <p:cNvGrpSpPr/>
          <p:nvPr/>
        </p:nvGrpSpPr>
        <p:grpSpPr>
          <a:xfrm rot="0">
            <a:off x="3979862" y="6366694"/>
            <a:ext cx="47625" cy="47625"/>
            <a:chOff x="0" y="0"/>
            <a:chExt cx="63500" cy="63500"/>
          </a:xfrm>
        </p:grpSpPr>
        <p:sp>
          <p:nvSpPr>
            <p:cNvPr name="Freeform 11" id="11"/>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2" id="12"/>
          <p:cNvGrpSpPr/>
          <p:nvPr/>
        </p:nvGrpSpPr>
        <p:grpSpPr>
          <a:xfrm rot="0">
            <a:off x="3979862" y="6557194"/>
            <a:ext cx="47625" cy="47625"/>
            <a:chOff x="0" y="0"/>
            <a:chExt cx="63500" cy="63500"/>
          </a:xfrm>
        </p:grpSpPr>
        <p:sp>
          <p:nvSpPr>
            <p:cNvPr name="Freeform 13" id="13"/>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4" id="14"/>
          <p:cNvGrpSpPr/>
          <p:nvPr/>
        </p:nvGrpSpPr>
        <p:grpSpPr>
          <a:xfrm rot="0">
            <a:off x="3979862" y="2957052"/>
            <a:ext cx="47625" cy="47625"/>
            <a:chOff x="0" y="0"/>
            <a:chExt cx="63500" cy="63500"/>
          </a:xfrm>
        </p:grpSpPr>
        <p:sp>
          <p:nvSpPr>
            <p:cNvPr name="Freeform 15" id="15"/>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6" id="16"/>
          <p:cNvGrpSpPr/>
          <p:nvPr/>
        </p:nvGrpSpPr>
        <p:grpSpPr>
          <a:xfrm rot="0">
            <a:off x="3979862" y="3338052"/>
            <a:ext cx="47625" cy="47625"/>
            <a:chOff x="0" y="0"/>
            <a:chExt cx="63500" cy="63500"/>
          </a:xfrm>
        </p:grpSpPr>
        <p:sp>
          <p:nvSpPr>
            <p:cNvPr name="Freeform 17" id="17"/>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8" id="18"/>
          <p:cNvGrpSpPr/>
          <p:nvPr/>
        </p:nvGrpSpPr>
        <p:grpSpPr>
          <a:xfrm rot="0">
            <a:off x="3979862" y="3719052"/>
            <a:ext cx="47625" cy="47625"/>
            <a:chOff x="0" y="0"/>
            <a:chExt cx="63500" cy="63500"/>
          </a:xfrm>
        </p:grpSpPr>
        <p:sp>
          <p:nvSpPr>
            <p:cNvPr name="Freeform 19" id="19"/>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20" id="20"/>
          <p:cNvGrpSpPr/>
          <p:nvPr/>
        </p:nvGrpSpPr>
        <p:grpSpPr>
          <a:xfrm rot="0">
            <a:off x="3979862" y="3909552"/>
            <a:ext cx="47625" cy="47625"/>
            <a:chOff x="0" y="0"/>
            <a:chExt cx="63500" cy="63500"/>
          </a:xfrm>
        </p:grpSpPr>
        <p:sp>
          <p:nvSpPr>
            <p:cNvPr name="Freeform 21" id="21"/>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22" id="22"/>
          <p:cNvGrpSpPr/>
          <p:nvPr/>
        </p:nvGrpSpPr>
        <p:grpSpPr>
          <a:xfrm rot="0">
            <a:off x="3979862" y="4100052"/>
            <a:ext cx="47625" cy="47625"/>
            <a:chOff x="0" y="0"/>
            <a:chExt cx="63500" cy="63500"/>
          </a:xfrm>
        </p:grpSpPr>
        <p:sp>
          <p:nvSpPr>
            <p:cNvPr name="Freeform 23" id="23"/>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24" id="24"/>
          <p:cNvGrpSpPr/>
          <p:nvPr/>
        </p:nvGrpSpPr>
        <p:grpSpPr>
          <a:xfrm rot="0">
            <a:off x="3979862" y="4481051"/>
            <a:ext cx="47625" cy="47625"/>
            <a:chOff x="0" y="0"/>
            <a:chExt cx="63500" cy="63500"/>
          </a:xfrm>
        </p:grpSpPr>
        <p:sp>
          <p:nvSpPr>
            <p:cNvPr name="Freeform 25" id="25"/>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26" id="26"/>
          <p:cNvGrpSpPr/>
          <p:nvPr/>
        </p:nvGrpSpPr>
        <p:grpSpPr>
          <a:xfrm rot="0">
            <a:off x="1233569" y="8146129"/>
            <a:ext cx="47625" cy="47625"/>
            <a:chOff x="0" y="0"/>
            <a:chExt cx="63500" cy="63500"/>
          </a:xfrm>
        </p:grpSpPr>
        <p:sp>
          <p:nvSpPr>
            <p:cNvPr name="Freeform 27" id="27"/>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28" id="28"/>
          <p:cNvGrpSpPr/>
          <p:nvPr/>
        </p:nvGrpSpPr>
        <p:grpSpPr>
          <a:xfrm rot="0">
            <a:off x="1233569" y="8336629"/>
            <a:ext cx="47625" cy="47625"/>
            <a:chOff x="0" y="0"/>
            <a:chExt cx="63500" cy="63500"/>
          </a:xfrm>
        </p:grpSpPr>
        <p:sp>
          <p:nvSpPr>
            <p:cNvPr name="Freeform 29" id="29"/>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30" id="30"/>
          <p:cNvGrpSpPr/>
          <p:nvPr/>
        </p:nvGrpSpPr>
        <p:grpSpPr>
          <a:xfrm rot="0">
            <a:off x="1233569" y="8527129"/>
            <a:ext cx="47625" cy="47625"/>
            <a:chOff x="0" y="0"/>
            <a:chExt cx="63500" cy="63500"/>
          </a:xfrm>
        </p:grpSpPr>
        <p:sp>
          <p:nvSpPr>
            <p:cNvPr name="Freeform 31" id="31"/>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32" id="32"/>
          <p:cNvGrpSpPr/>
          <p:nvPr/>
        </p:nvGrpSpPr>
        <p:grpSpPr>
          <a:xfrm rot="0">
            <a:off x="1233569" y="8908129"/>
            <a:ext cx="47625" cy="47625"/>
            <a:chOff x="0" y="0"/>
            <a:chExt cx="63500" cy="63500"/>
          </a:xfrm>
        </p:grpSpPr>
        <p:sp>
          <p:nvSpPr>
            <p:cNvPr name="Freeform 33" id="33"/>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34" id="34"/>
          <p:cNvGrpSpPr/>
          <p:nvPr/>
        </p:nvGrpSpPr>
        <p:grpSpPr>
          <a:xfrm rot="0">
            <a:off x="598698" y="5414194"/>
            <a:ext cx="47625" cy="47625"/>
            <a:chOff x="0" y="0"/>
            <a:chExt cx="63500" cy="63500"/>
          </a:xfrm>
        </p:grpSpPr>
        <p:sp>
          <p:nvSpPr>
            <p:cNvPr name="Freeform 35" id="35"/>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36" id="36"/>
          <p:cNvGrpSpPr/>
          <p:nvPr/>
        </p:nvGrpSpPr>
        <p:grpSpPr>
          <a:xfrm rot="0">
            <a:off x="598698" y="6176194"/>
            <a:ext cx="47625" cy="47625"/>
            <a:chOff x="0" y="0"/>
            <a:chExt cx="63500" cy="63500"/>
          </a:xfrm>
        </p:grpSpPr>
        <p:sp>
          <p:nvSpPr>
            <p:cNvPr name="Freeform 37" id="37"/>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38" id="38"/>
          <p:cNvGrpSpPr/>
          <p:nvPr/>
        </p:nvGrpSpPr>
        <p:grpSpPr>
          <a:xfrm rot="0">
            <a:off x="598698" y="7128694"/>
            <a:ext cx="47625" cy="47625"/>
            <a:chOff x="0" y="0"/>
            <a:chExt cx="63500" cy="63500"/>
          </a:xfrm>
        </p:grpSpPr>
        <p:sp>
          <p:nvSpPr>
            <p:cNvPr name="Freeform 39" id="39"/>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40" id="40"/>
          <p:cNvGrpSpPr/>
          <p:nvPr/>
        </p:nvGrpSpPr>
        <p:grpSpPr>
          <a:xfrm rot="0">
            <a:off x="598698" y="2949867"/>
            <a:ext cx="47625" cy="47625"/>
            <a:chOff x="0" y="0"/>
            <a:chExt cx="63500" cy="63500"/>
          </a:xfrm>
        </p:grpSpPr>
        <p:sp>
          <p:nvSpPr>
            <p:cNvPr name="Freeform 41" id="41"/>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42" id="42"/>
          <p:cNvGrpSpPr/>
          <p:nvPr/>
        </p:nvGrpSpPr>
        <p:grpSpPr>
          <a:xfrm rot="0">
            <a:off x="598698" y="3330867"/>
            <a:ext cx="47625" cy="47625"/>
            <a:chOff x="0" y="0"/>
            <a:chExt cx="63500" cy="63500"/>
          </a:xfrm>
        </p:grpSpPr>
        <p:sp>
          <p:nvSpPr>
            <p:cNvPr name="Freeform 43" id="43"/>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44" id="44"/>
          <p:cNvGrpSpPr/>
          <p:nvPr/>
        </p:nvGrpSpPr>
        <p:grpSpPr>
          <a:xfrm rot="0">
            <a:off x="598698" y="3711867"/>
            <a:ext cx="47625" cy="47625"/>
            <a:chOff x="0" y="0"/>
            <a:chExt cx="63500" cy="63500"/>
          </a:xfrm>
        </p:grpSpPr>
        <p:sp>
          <p:nvSpPr>
            <p:cNvPr name="Freeform 45" id="45"/>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46" id="46"/>
          <p:cNvGrpSpPr/>
          <p:nvPr/>
        </p:nvGrpSpPr>
        <p:grpSpPr>
          <a:xfrm rot="0">
            <a:off x="598698" y="4283367"/>
            <a:ext cx="47625" cy="47625"/>
            <a:chOff x="0" y="0"/>
            <a:chExt cx="63500" cy="63500"/>
          </a:xfrm>
        </p:grpSpPr>
        <p:sp>
          <p:nvSpPr>
            <p:cNvPr name="Freeform 47" id="47"/>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48" id="48"/>
          <p:cNvGrpSpPr/>
          <p:nvPr/>
        </p:nvGrpSpPr>
        <p:grpSpPr>
          <a:xfrm rot="0">
            <a:off x="0" y="9531576"/>
            <a:ext cx="7772400" cy="527050"/>
            <a:chOff x="0" y="0"/>
            <a:chExt cx="10363200" cy="702733"/>
          </a:xfrm>
        </p:grpSpPr>
        <p:sp>
          <p:nvSpPr>
            <p:cNvPr name="Freeform 49" id="49"/>
            <p:cNvSpPr/>
            <p:nvPr/>
          </p:nvSpPr>
          <p:spPr>
            <a:xfrm flipH="false" flipV="false" rot="0">
              <a:off x="0" y="0"/>
              <a:ext cx="10363200" cy="702437"/>
            </a:xfrm>
            <a:custGeom>
              <a:avLst/>
              <a:gdLst/>
              <a:ahLst/>
              <a:cxnLst/>
              <a:rect r="r" b="b" t="t" l="l"/>
              <a:pathLst>
                <a:path h="702437" w="10363200">
                  <a:moveTo>
                    <a:pt x="0" y="702437"/>
                  </a:moveTo>
                  <a:lnTo>
                    <a:pt x="0" y="0"/>
                  </a:lnTo>
                  <a:lnTo>
                    <a:pt x="10363200" y="0"/>
                  </a:lnTo>
                  <a:lnTo>
                    <a:pt x="10363200" y="702437"/>
                  </a:lnTo>
                  <a:lnTo>
                    <a:pt x="0" y="702437"/>
                  </a:lnTo>
                  <a:close/>
                </a:path>
              </a:pathLst>
            </a:custGeom>
            <a:solidFill>
              <a:srgbClr val="3C1B4E"/>
            </a:solidFill>
          </p:spPr>
        </p:sp>
      </p:grpSp>
      <p:sp>
        <p:nvSpPr>
          <p:cNvPr name="Freeform 50" id="50"/>
          <p:cNvSpPr/>
          <p:nvPr/>
        </p:nvSpPr>
        <p:spPr>
          <a:xfrm flipH="false" flipV="false" rot="0">
            <a:off x="3560594" y="9503002"/>
            <a:ext cx="647699" cy="523874"/>
          </a:xfrm>
          <a:custGeom>
            <a:avLst/>
            <a:gdLst/>
            <a:ahLst/>
            <a:cxnLst/>
            <a:rect r="r" b="b" t="t" l="l"/>
            <a:pathLst>
              <a:path h="523874" w="647699">
                <a:moveTo>
                  <a:pt x="0" y="0"/>
                </a:moveTo>
                <a:lnTo>
                  <a:pt x="647699" y="0"/>
                </a:lnTo>
                <a:lnTo>
                  <a:pt x="647699" y="523874"/>
                </a:lnTo>
                <a:lnTo>
                  <a:pt x="0" y="523874"/>
                </a:lnTo>
                <a:lnTo>
                  <a:pt x="0" y="0"/>
                </a:lnTo>
                <a:close/>
              </a:path>
            </a:pathLst>
          </a:custGeom>
          <a:blipFill>
            <a:blip r:embed="rId3"/>
            <a:stretch>
              <a:fillRect l="0" t="0" r="0" b="-20"/>
            </a:stretch>
          </a:blipFill>
        </p:spPr>
      </p:sp>
      <p:sp>
        <p:nvSpPr>
          <p:cNvPr name="Freeform 51" id="51"/>
          <p:cNvSpPr/>
          <p:nvPr/>
        </p:nvSpPr>
        <p:spPr>
          <a:xfrm flipH="false" flipV="false" rot="0">
            <a:off x="5847714" y="263844"/>
            <a:ext cx="2190923" cy="2190923"/>
          </a:xfrm>
          <a:custGeom>
            <a:avLst/>
            <a:gdLst/>
            <a:ahLst/>
            <a:cxnLst/>
            <a:rect r="r" b="b" t="t" l="l"/>
            <a:pathLst>
              <a:path h="2190923" w="2190923">
                <a:moveTo>
                  <a:pt x="0" y="0"/>
                </a:moveTo>
                <a:lnTo>
                  <a:pt x="2190923" y="0"/>
                </a:lnTo>
                <a:lnTo>
                  <a:pt x="2190923" y="2190923"/>
                </a:lnTo>
                <a:lnTo>
                  <a:pt x="0" y="2190923"/>
                </a:lnTo>
                <a:lnTo>
                  <a:pt x="0" y="0"/>
                </a:lnTo>
                <a:close/>
              </a:path>
            </a:pathLst>
          </a:custGeom>
          <a:blipFill>
            <a:blip r:embed="rId4"/>
            <a:stretch>
              <a:fillRect l="0" t="0" r="0" b="0"/>
            </a:stretch>
          </a:blipFill>
        </p:spPr>
      </p:sp>
      <p:sp>
        <p:nvSpPr>
          <p:cNvPr name="Freeform 52" id="52"/>
          <p:cNvSpPr/>
          <p:nvPr/>
        </p:nvSpPr>
        <p:spPr>
          <a:xfrm flipH="false" flipV="false" rot="0">
            <a:off x="-395921" y="7389635"/>
            <a:ext cx="1989238" cy="1989238"/>
          </a:xfrm>
          <a:custGeom>
            <a:avLst/>
            <a:gdLst/>
            <a:ahLst/>
            <a:cxnLst/>
            <a:rect r="r" b="b" t="t" l="l"/>
            <a:pathLst>
              <a:path h="1989238" w="1989238">
                <a:moveTo>
                  <a:pt x="0" y="0"/>
                </a:moveTo>
                <a:lnTo>
                  <a:pt x="1989238" y="0"/>
                </a:lnTo>
                <a:lnTo>
                  <a:pt x="1989238" y="1989238"/>
                </a:lnTo>
                <a:lnTo>
                  <a:pt x="0" y="1989238"/>
                </a:lnTo>
                <a:lnTo>
                  <a:pt x="0" y="0"/>
                </a:lnTo>
                <a:close/>
              </a:path>
            </a:pathLst>
          </a:custGeom>
          <a:blipFill>
            <a:blip r:embed="rId5"/>
            <a:stretch>
              <a:fillRect l="0" t="0" r="0" b="0"/>
            </a:stretch>
          </a:blipFill>
        </p:spPr>
      </p:sp>
      <p:sp>
        <p:nvSpPr>
          <p:cNvPr name="TextBox 53" id="53"/>
          <p:cNvSpPr txBox="true"/>
          <p:nvPr/>
        </p:nvSpPr>
        <p:spPr>
          <a:xfrm rot="0">
            <a:off x="4084637" y="5073104"/>
            <a:ext cx="3526154" cy="2473325"/>
          </a:xfrm>
          <a:prstGeom prst="rect">
            <a:avLst/>
          </a:prstGeom>
        </p:spPr>
        <p:txBody>
          <a:bodyPr anchor="t" rtlCol="false" tIns="0" lIns="0" bIns="0" rIns="0">
            <a:spAutoFit/>
          </a:bodyPr>
          <a:lstStyle/>
          <a:p>
            <a:pPr algn="l">
              <a:lnSpc>
                <a:spcPts val="2100"/>
              </a:lnSpc>
            </a:pPr>
            <a:r>
              <a:rPr lang="en-US" sz="1750" spc="2">
                <a:solidFill>
                  <a:srgbClr val="3C1B4E"/>
                </a:solidFill>
                <a:latin typeface="DejaVu Sans"/>
              </a:rPr>
              <a:t>Protect Your Home</a:t>
            </a:r>
          </a:p>
          <a:p>
            <a:pPr algn="l">
              <a:lnSpc>
                <a:spcPts val="1500"/>
              </a:lnSpc>
            </a:pPr>
            <a:r>
              <a:rPr lang="en-US" sz="1000" spc="1">
                <a:solidFill>
                  <a:srgbClr val="333333"/>
                </a:solidFill>
                <a:latin typeface="DejaVu Sans"/>
              </a:rPr>
              <a:t>Change your locks, even if they have returned the key.</a:t>
            </a:r>
          </a:p>
          <a:p>
            <a:pPr algn="l">
              <a:lnSpc>
                <a:spcPts val="1500"/>
              </a:lnSpc>
            </a:pPr>
            <a:r>
              <a:rPr lang="en-US" sz="1000" spc="1">
                <a:solidFill>
                  <a:srgbClr val="333333"/>
                </a:solidFill>
                <a:latin typeface="DejaVu Sans"/>
              </a:rPr>
              <a:t>Check all window locks and ensure they are locked. (Even on the second floor of your home) Install an alarm system and cameras if possible. Keep the outside of your house well lit.</a:t>
            </a:r>
          </a:p>
          <a:p>
            <a:pPr algn="l">
              <a:lnSpc>
                <a:spcPts val="1500"/>
              </a:lnSpc>
            </a:pPr>
            <a:r>
              <a:rPr lang="en-US" sz="1000" spc="1">
                <a:solidFill>
                  <a:srgbClr val="333333"/>
                </a:solidFill>
                <a:latin typeface="DejaVu Sans"/>
              </a:rPr>
              <a:t>Trim bushes, trees, and other shrubbery to eliminate blind spots.</a:t>
            </a:r>
          </a:p>
          <a:p>
            <a:pPr algn="l">
              <a:lnSpc>
                <a:spcPts val="1500"/>
              </a:lnSpc>
            </a:pPr>
            <a:r>
              <a:rPr lang="en-US" sz="1000" spc="1">
                <a:solidFill>
                  <a:srgbClr val="333333"/>
                </a:solidFill>
                <a:latin typeface="DejaVu Sans"/>
              </a:rPr>
              <a:t>Replace wooden doors with steel or metal doors.</a:t>
            </a:r>
          </a:p>
          <a:p>
            <a:pPr algn="l">
              <a:lnSpc>
                <a:spcPts val="1200"/>
              </a:lnSpc>
            </a:pPr>
            <a:r>
              <a:rPr lang="en-US" sz="1000" spc="1">
                <a:solidFill>
                  <a:srgbClr val="333333"/>
                </a:solidFill>
                <a:latin typeface="DejaVu Sans"/>
              </a:rPr>
              <a:t>Install a motion sensitive lighting system.</a:t>
            </a:r>
          </a:p>
        </p:txBody>
      </p:sp>
      <p:sp>
        <p:nvSpPr>
          <p:cNvPr name="TextBox 54" id="54"/>
          <p:cNvSpPr txBox="true"/>
          <p:nvPr/>
        </p:nvSpPr>
        <p:spPr>
          <a:xfrm rot="0">
            <a:off x="4084637" y="2626217"/>
            <a:ext cx="3444875" cy="2271395"/>
          </a:xfrm>
          <a:prstGeom prst="rect">
            <a:avLst/>
          </a:prstGeom>
        </p:spPr>
        <p:txBody>
          <a:bodyPr anchor="t" rtlCol="false" tIns="0" lIns="0" bIns="0" rIns="0">
            <a:spAutoFit/>
          </a:bodyPr>
          <a:lstStyle/>
          <a:p>
            <a:pPr algn="l">
              <a:lnSpc>
                <a:spcPts val="2100"/>
              </a:lnSpc>
            </a:pPr>
            <a:r>
              <a:rPr lang="en-US" sz="1750" spc="2">
                <a:solidFill>
                  <a:srgbClr val="3C1B4E"/>
                </a:solidFill>
                <a:latin typeface="DejaVu Sans"/>
              </a:rPr>
              <a:t>Adjust Your Routine</a:t>
            </a:r>
          </a:p>
          <a:p>
            <a:pPr algn="l">
              <a:lnSpc>
                <a:spcPts val="1500"/>
              </a:lnSpc>
            </a:pPr>
            <a:r>
              <a:rPr lang="en-US" sz="1000" spc="1">
                <a:solidFill>
                  <a:srgbClr val="333333"/>
                </a:solidFill>
                <a:latin typeface="DejaVu Sans"/>
              </a:rPr>
              <a:t>Change your work hours (if possible) and usual route to and from work.</a:t>
            </a:r>
          </a:p>
          <a:p>
            <a:pPr algn="l">
              <a:lnSpc>
                <a:spcPts val="1500"/>
              </a:lnSpc>
            </a:pPr>
            <a:r>
              <a:rPr lang="en-US" sz="1000" spc="1">
                <a:solidFill>
                  <a:srgbClr val="333333"/>
                </a:solidFill>
                <a:latin typeface="DejaVu Sans"/>
              </a:rPr>
              <a:t>Change the route taken to transport children to and from school.</a:t>
            </a:r>
          </a:p>
          <a:p>
            <a:pPr algn="l">
              <a:lnSpc>
                <a:spcPts val="1500"/>
              </a:lnSpc>
            </a:pPr>
            <a:r>
              <a:rPr lang="en-US" sz="1000" spc="1">
                <a:solidFill>
                  <a:srgbClr val="333333"/>
                </a:solidFill>
                <a:latin typeface="DejaVu Sans"/>
              </a:rPr>
              <a:t>Alert school authorities of the situation. Consider changing your children’s schools. Reschedule appointments that the offender is aware of.</a:t>
            </a:r>
          </a:p>
          <a:p>
            <a:pPr algn="l">
              <a:lnSpc>
                <a:spcPts val="1500"/>
              </a:lnSpc>
            </a:pPr>
            <a:r>
              <a:rPr lang="en-US" sz="1000" spc="1">
                <a:solidFill>
                  <a:srgbClr val="333333"/>
                </a:solidFill>
                <a:latin typeface="DejaVu Sans"/>
              </a:rPr>
              <a:t>Use different stores and frequent different social spots.</a:t>
            </a:r>
          </a:p>
        </p:txBody>
      </p:sp>
      <p:sp>
        <p:nvSpPr>
          <p:cNvPr name="TextBox 55" id="55"/>
          <p:cNvSpPr txBox="true"/>
          <p:nvPr/>
        </p:nvSpPr>
        <p:spPr>
          <a:xfrm rot="0">
            <a:off x="1364754" y="7812437"/>
            <a:ext cx="6267450" cy="1515110"/>
          </a:xfrm>
          <a:prstGeom prst="rect">
            <a:avLst/>
          </a:prstGeom>
        </p:spPr>
        <p:txBody>
          <a:bodyPr anchor="t" rtlCol="false" tIns="0" lIns="0" bIns="0" rIns="0">
            <a:spAutoFit/>
          </a:bodyPr>
          <a:lstStyle/>
          <a:p>
            <a:pPr algn="l">
              <a:lnSpc>
                <a:spcPts val="2100"/>
              </a:lnSpc>
            </a:pPr>
            <a:r>
              <a:rPr lang="en-US" sz="1750" spc="2">
                <a:solidFill>
                  <a:srgbClr val="3C1B4E"/>
                </a:solidFill>
                <a:latin typeface="DejaVu Sans"/>
              </a:rPr>
              <a:t>Establish Support Systems</a:t>
            </a:r>
          </a:p>
          <a:p>
            <a:pPr algn="l">
              <a:lnSpc>
                <a:spcPts val="1500"/>
              </a:lnSpc>
            </a:pPr>
            <a:r>
              <a:rPr lang="en-US" sz="1000" spc="1">
                <a:solidFill>
                  <a:srgbClr val="333333"/>
                </a:solidFill>
                <a:latin typeface="DejaVu Sans"/>
              </a:rPr>
              <a:t>Alert neighbors and request that they call the police if they feel you may be in danger. Talk to trusted people about the violence.</a:t>
            </a:r>
          </a:p>
          <a:p>
            <a:pPr algn="l">
              <a:lnSpc>
                <a:spcPts val="1500"/>
              </a:lnSpc>
            </a:pPr>
            <a:r>
              <a:rPr lang="en-US" sz="1000" spc="1">
                <a:solidFill>
                  <a:srgbClr val="333333"/>
                </a:solidFill>
                <a:latin typeface="DejaVu Sans"/>
              </a:rPr>
              <a:t>Tell people you work with about the situation and have your calls screened by one receptionist if possible.</a:t>
            </a:r>
          </a:p>
          <a:p>
            <a:pPr algn="l">
              <a:lnSpc>
                <a:spcPts val="1500"/>
              </a:lnSpc>
            </a:pPr>
            <a:r>
              <a:rPr lang="en-US" sz="1000" spc="1">
                <a:solidFill>
                  <a:srgbClr val="333333"/>
                </a:solidFill>
                <a:latin typeface="DejaVu Sans"/>
              </a:rPr>
              <a:t>Tell people who take care of your children who can pick them up. Explain your situation to them and provide them with a copy of the restraining order, if you have one.</a:t>
            </a:r>
          </a:p>
        </p:txBody>
      </p:sp>
      <p:sp>
        <p:nvSpPr>
          <p:cNvPr name="TextBox 56" id="56"/>
          <p:cNvSpPr txBox="true"/>
          <p:nvPr/>
        </p:nvSpPr>
        <p:spPr>
          <a:xfrm rot="0">
            <a:off x="705908" y="5121459"/>
            <a:ext cx="3125470" cy="2480945"/>
          </a:xfrm>
          <a:prstGeom prst="rect">
            <a:avLst/>
          </a:prstGeom>
        </p:spPr>
        <p:txBody>
          <a:bodyPr anchor="t" rtlCol="false" tIns="0" lIns="0" bIns="0" rIns="0">
            <a:spAutoFit/>
          </a:bodyPr>
          <a:lstStyle/>
          <a:p>
            <a:pPr algn="l">
              <a:lnSpc>
                <a:spcPts val="2100"/>
              </a:lnSpc>
            </a:pPr>
            <a:r>
              <a:rPr lang="en-US" sz="1750" spc="2">
                <a:solidFill>
                  <a:srgbClr val="3C1B4E"/>
                </a:solidFill>
                <a:latin typeface="DejaVu Sans"/>
              </a:rPr>
              <a:t>Protect Your Contact Info</a:t>
            </a:r>
          </a:p>
          <a:p>
            <a:pPr algn="l">
              <a:lnSpc>
                <a:spcPts val="1500"/>
              </a:lnSpc>
            </a:pPr>
            <a:r>
              <a:rPr lang="en-US" sz="1000" spc="1">
                <a:solidFill>
                  <a:srgbClr val="333333"/>
                </a:solidFill>
                <a:latin typeface="DejaVu Sans"/>
              </a:rPr>
              <a:t>Change your phone number and request your new number be unlisted. Be careful who you share the new number with, and screen unfamiliar numbers.</a:t>
            </a:r>
          </a:p>
          <a:p>
            <a:pPr algn="l">
              <a:lnSpc>
                <a:spcPts val="1500"/>
              </a:lnSpc>
            </a:pPr>
            <a:r>
              <a:rPr lang="en-US" sz="1000" spc="1">
                <a:solidFill>
                  <a:srgbClr val="333333"/>
                </a:solidFill>
                <a:latin typeface="DejaVu Sans"/>
              </a:rPr>
              <a:t>Protect your mail. If you don't want a PO Box, check your mail every day, and shred mail with identifying information (bank statements, pre-approved credit cards or appointments)</a:t>
            </a:r>
          </a:p>
          <a:p>
            <a:pPr algn="l">
              <a:lnSpc>
                <a:spcPts val="1500"/>
              </a:lnSpc>
            </a:pPr>
            <a:r>
              <a:rPr lang="en-US" sz="1000" spc="1">
                <a:solidFill>
                  <a:srgbClr val="333333"/>
                </a:solidFill>
                <a:latin typeface="DejaVu Sans"/>
              </a:rPr>
              <a:t>Send outgoing mail from the post office instead of your home.</a:t>
            </a:r>
          </a:p>
        </p:txBody>
      </p:sp>
      <p:sp>
        <p:nvSpPr>
          <p:cNvPr name="TextBox 57" id="57"/>
          <p:cNvSpPr txBox="true"/>
          <p:nvPr/>
        </p:nvSpPr>
        <p:spPr>
          <a:xfrm rot="0">
            <a:off x="697652" y="2626217"/>
            <a:ext cx="3133725" cy="1962150"/>
          </a:xfrm>
          <a:prstGeom prst="rect">
            <a:avLst/>
          </a:prstGeom>
        </p:spPr>
        <p:txBody>
          <a:bodyPr anchor="t" rtlCol="false" tIns="0" lIns="0" bIns="0" rIns="0">
            <a:spAutoFit/>
          </a:bodyPr>
          <a:lstStyle/>
          <a:p>
            <a:pPr algn="l">
              <a:lnSpc>
                <a:spcPts val="2100"/>
              </a:lnSpc>
            </a:pPr>
            <a:r>
              <a:rPr lang="en-US" sz="1750" spc="2">
                <a:solidFill>
                  <a:srgbClr val="3C1B4E"/>
                </a:solidFill>
                <a:latin typeface="DejaVu Sans"/>
              </a:rPr>
              <a:t>Utilize Restraining Orders</a:t>
            </a:r>
          </a:p>
          <a:p>
            <a:pPr algn="l">
              <a:lnSpc>
                <a:spcPts val="1500"/>
              </a:lnSpc>
            </a:pPr>
            <a:r>
              <a:rPr lang="en-US" sz="1000" spc="1">
                <a:solidFill>
                  <a:srgbClr val="333333"/>
                </a:solidFill>
                <a:latin typeface="DejaVu Sans"/>
              </a:rPr>
              <a:t>Keep a certified copy of your restraining order with you at all times.</a:t>
            </a:r>
          </a:p>
          <a:p>
            <a:pPr algn="l">
              <a:lnSpc>
                <a:spcPts val="1500"/>
              </a:lnSpc>
            </a:pPr>
            <a:r>
              <a:rPr lang="en-US" sz="1000" spc="1">
                <a:solidFill>
                  <a:srgbClr val="333333"/>
                </a:solidFill>
                <a:latin typeface="DejaVu Sans"/>
              </a:rPr>
              <a:t>Inform friends, neighbors, and employers that you have a restraining order in effect. Give copies of the restraining order to employers, neighbors, and schools, along with a picture of the offender.</a:t>
            </a:r>
          </a:p>
          <a:p>
            <a:pPr algn="l">
              <a:lnSpc>
                <a:spcPts val="1500"/>
              </a:lnSpc>
            </a:pPr>
            <a:r>
              <a:rPr lang="en-US" sz="1000" spc="1">
                <a:solidFill>
                  <a:srgbClr val="333333"/>
                </a:solidFill>
                <a:latin typeface="DejaVu Sans"/>
              </a:rPr>
              <a:t>Call law enforcement to enforce the order if necessary.</a:t>
            </a:r>
          </a:p>
        </p:txBody>
      </p:sp>
      <p:sp>
        <p:nvSpPr>
          <p:cNvPr name="TextBox 58" id="58"/>
          <p:cNvSpPr txBox="true"/>
          <p:nvPr/>
        </p:nvSpPr>
        <p:spPr>
          <a:xfrm rot="0">
            <a:off x="952014" y="605615"/>
            <a:ext cx="5217160" cy="1039140"/>
          </a:xfrm>
          <a:prstGeom prst="rect">
            <a:avLst/>
          </a:prstGeom>
        </p:spPr>
        <p:txBody>
          <a:bodyPr anchor="t" rtlCol="false" tIns="0" lIns="0" bIns="0" rIns="0">
            <a:spAutoFit/>
          </a:bodyPr>
          <a:lstStyle/>
          <a:p>
            <a:pPr algn="ctr">
              <a:lnSpc>
                <a:spcPts val="4177"/>
              </a:lnSpc>
            </a:pPr>
            <a:r>
              <a:rPr lang="en-US" sz="3299" spc="29">
                <a:solidFill>
                  <a:srgbClr val="3C1B4E"/>
                </a:solidFill>
                <a:latin typeface="TT Rounds Condensed Bold"/>
              </a:rPr>
              <a:t>Staying Safe:</a:t>
            </a:r>
          </a:p>
          <a:p>
            <a:pPr algn="ctr">
              <a:lnSpc>
                <a:spcPts val="4177"/>
              </a:lnSpc>
            </a:pPr>
            <a:r>
              <a:rPr lang="en-US" sz="3299" spc="29">
                <a:solidFill>
                  <a:srgbClr val="3C1B4E"/>
                </a:solidFill>
                <a:latin typeface="TT Rounds Condensed Bold"/>
              </a:rPr>
              <a:t> After You Leave An Abuser</a:t>
            </a:r>
            <a:r>
              <a:rPr lang="en-US" sz="3299" spc="29">
                <a:solidFill>
                  <a:srgbClr val="333333"/>
                </a:solidFill>
                <a:latin typeface="TT Rounds Condensed"/>
              </a:rPr>
              <a:t> </a:t>
            </a:r>
          </a:p>
        </p:txBody>
      </p:sp>
      <p:sp>
        <p:nvSpPr>
          <p:cNvPr name="TextBox 59" id="59"/>
          <p:cNvSpPr txBox="true"/>
          <p:nvPr/>
        </p:nvSpPr>
        <p:spPr>
          <a:xfrm rot="0">
            <a:off x="2192988" y="78106"/>
            <a:ext cx="3276778" cy="371475"/>
          </a:xfrm>
          <a:prstGeom prst="rect">
            <a:avLst/>
          </a:prstGeom>
        </p:spPr>
        <p:txBody>
          <a:bodyPr anchor="t" rtlCol="false" tIns="0" lIns="0" bIns="0" rIns="0">
            <a:spAutoFit/>
          </a:bodyPr>
          <a:lstStyle/>
          <a:p>
            <a:pPr algn="l">
              <a:lnSpc>
                <a:spcPts val="2940"/>
              </a:lnSpc>
            </a:pPr>
            <a:r>
              <a:rPr lang="en-US" sz="2450" spc="22">
                <a:solidFill>
                  <a:srgbClr val="FFFFFF"/>
                </a:solidFill>
                <a:latin typeface="TT Rounds Condensed Bold"/>
              </a:rPr>
              <a:t>BTSADV Survivor Toolkit</a:t>
            </a:r>
          </a:p>
        </p:txBody>
      </p:sp>
      <p:sp>
        <p:nvSpPr>
          <p:cNvPr name="TextBox 60" id="60"/>
          <p:cNvSpPr txBox="true"/>
          <p:nvPr/>
        </p:nvSpPr>
        <p:spPr>
          <a:xfrm rot="0">
            <a:off x="598698" y="9678063"/>
            <a:ext cx="2071956" cy="180975"/>
          </a:xfrm>
          <a:prstGeom prst="rect">
            <a:avLst/>
          </a:prstGeom>
        </p:spPr>
        <p:txBody>
          <a:bodyPr anchor="t" rtlCol="false" tIns="0" lIns="0" bIns="0" rIns="0">
            <a:spAutoFit/>
          </a:bodyPr>
          <a:lstStyle/>
          <a:p>
            <a:pPr algn="l">
              <a:lnSpc>
                <a:spcPts val="1439"/>
              </a:lnSpc>
            </a:pPr>
            <a:r>
              <a:rPr lang="en-US" sz="1200" spc="11">
                <a:solidFill>
                  <a:srgbClr val="FFFFFF"/>
                </a:solidFill>
                <a:latin typeface="TT Rounds Condensed Bold"/>
              </a:rPr>
              <a:t>SUPPORTINE: 855 - BTS- 1777</a:t>
            </a:r>
          </a:p>
        </p:txBody>
      </p:sp>
      <p:sp>
        <p:nvSpPr>
          <p:cNvPr name="TextBox 61" id="61"/>
          <p:cNvSpPr txBox="true"/>
          <p:nvPr/>
        </p:nvSpPr>
        <p:spPr>
          <a:xfrm rot="0">
            <a:off x="5649618" y="9678063"/>
            <a:ext cx="970582" cy="180975"/>
          </a:xfrm>
          <a:prstGeom prst="rect">
            <a:avLst/>
          </a:prstGeom>
        </p:spPr>
        <p:txBody>
          <a:bodyPr anchor="t" rtlCol="false" tIns="0" lIns="0" bIns="0" rIns="0">
            <a:spAutoFit/>
          </a:bodyPr>
          <a:lstStyle/>
          <a:p>
            <a:pPr algn="l">
              <a:lnSpc>
                <a:spcPts val="1439"/>
              </a:lnSpc>
            </a:pPr>
            <a:r>
              <a:rPr lang="en-US" sz="1200" spc="11">
                <a:solidFill>
                  <a:srgbClr val="FFFFFF"/>
                </a:solidFill>
                <a:latin typeface="TT Rounds Condensed Bold"/>
              </a:rPr>
              <a:t>BTSADV. ORG</a:t>
            </a:r>
          </a:p>
        </p:txBody>
      </p:sp>
      <p:sp>
        <p:nvSpPr>
          <p:cNvPr name="TextBox 62" id="62"/>
          <p:cNvSpPr txBox="true"/>
          <p:nvPr/>
        </p:nvSpPr>
        <p:spPr>
          <a:xfrm rot="0">
            <a:off x="952014" y="1692379"/>
            <a:ext cx="5217160" cy="608259"/>
          </a:xfrm>
          <a:prstGeom prst="rect">
            <a:avLst/>
          </a:prstGeom>
        </p:spPr>
        <p:txBody>
          <a:bodyPr anchor="t" rtlCol="false" tIns="0" lIns="0" bIns="0" rIns="0">
            <a:spAutoFit/>
          </a:bodyPr>
          <a:lstStyle/>
          <a:p>
            <a:pPr algn="ctr">
              <a:lnSpc>
                <a:spcPts val="2425"/>
              </a:lnSpc>
            </a:pPr>
            <a:r>
              <a:rPr lang="en-US" sz="1700" spc="2">
                <a:solidFill>
                  <a:srgbClr val="333333"/>
                </a:solidFill>
                <a:latin typeface="DejaVu Sans"/>
              </a:rPr>
              <a:t>Recommendations for protecting yourself and your family while establishing independence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17899" y="3958104"/>
            <a:ext cx="427990" cy="427990"/>
          </a:xfrm>
          <a:custGeom>
            <a:avLst/>
            <a:gdLst/>
            <a:ahLst/>
            <a:cxnLst/>
            <a:rect r="r" b="b" t="t" l="l"/>
            <a:pathLst>
              <a:path h="427990" w="427990">
                <a:moveTo>
                  <a:pt x="0" y="0"/>
                </a:moveTo>
                <a:lnTo>
                  <a:pt x="427990" y="0"/>
                </a:lnTo>
                <a:lnTo>
                  <a:pt x="427990" y="427990"/>
                </a:lnTo>
                <a:lnTo>
                  <a:pt x="0" y="42799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41382" y="2179447"/>
            <a:ext cx="427990" cy="427990"/>
          </a:xfrm>
          <a:custGeom>
            <a:avLst/>
            <a:gdLst/>
            <a:ahLst/>
            <a:cxnLst/>
            <a:rect r="r" b="b" t="t" l="l"/>
            <a:pathLst>
              <a:path h="427990" w="427990">
                <a:moveTo>
                  <a:pt x="0" y="0"/>
                </a:moveTo>
                <a:lnTo>
                  <a:pt x="427990" y="0"/>
                </a:lnTo>
                <a:lnTo>
                  <a:pt x="427990" y="427990"/>
                </a:lnTo>
                <a:lnTo>
                  <a:pt x="0" y="42799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4" id="4"/>
          <p:cNvGrpSpPr/>
          <p:nvPr/>
        </p:nvGrpSpPr>
        <p:grpSpPr>
          <a:xfrm rot="0">
            <a:off x="0" y="0"/>
            <a:ext cx="7772400" cy="527685"/>
            <a:chOff x="0" y="0"/>
            <a:chExt cx="10363200" cy="703580"/>
          </a:xfrm>
        </p:grpSpPr>
        <p:sp>
          <p:nvSpPr>
            <p:cNvPr name="Freeform 5" id="5"/>
            <p:cNvSpPr/>
            <p:nvPr/>
          </p:nvSpPr>
          <p:spPr>
            <a:xfrm flipH="false" flipV="false" rot="0">
              <a:off x="0" y="0"/>
              <a:ext cx="10363200" cy="703453"/>
            </a:xfrm>
            <a:custGeom>
              <a:avLst/>
              <a:gdLst/>
              <a:ahLst/>
              <a:cxnLst/>
              <a:rect r="r" b="b" t="t" l="l"/>
              <a:pathLst>
                <a:path h="703453" w="10363200">
                  <a:moveTo>
                    <a:pt x="10363200" y="703453"/>
                  </a:moveTo>
                  <a:lnTo>
                    <a:pt x="0" y="703453"/>
                  </a:lnTo>
                  <a:lnTo>
                    <a:pt x="0" y="0"/>
                  </a:lnTo>
                  <a:lnTo>
                    <a:pt x="10363200" y="0"/>
                  </a:lnTo>
                  <a:lnTo>
                    <a:pt x="10363200" y="703453"/>
                  </a:lnTo>
                  <a:close/>
                </a:path>
              </a:pathLst>
            </a:custGeom>
            <a:solidFill>
              <a:srgbClr val="3C1B4E"/>
            </a:solidFill>
          </p:spPr>
        </p:sp>
      </p:grpSp>
      <p:sp>
        <p:nvSpPr>
          <p:cNvPr name="Freeform 6" id="6"/>
          <p:cNvSpPr/>
          <p:nvPr/>
        </p:nvSpPr>
        <p:spPr>
          <a:xfrm flipH="false" flipV="false" rot="0">
            <a:off x="324624" y="4064828"/>
            <a:ext cx="214542" cy="214541"/>
          </a:xfrm>
          <a:custGeom>
            <a:avLst/>
            <a:gdLst/>
            <a:ahLst/>
            <a:cxnLst/>
            <a:rect r="r" b="b" t="t" l="l"/>
            <a:pathLst>
              <a:path h="214541" w="214542">
                <a:moveTo>
                  <a:pt x="0" y="0"/>
                </a:moveTo>
                <a:lnTo>
                  <a:pt x="214541" y="0"/>
                </a:lnTo>
                <a:lnTo>
                  <a:pt x="214541" y="214542"/>
                </a:lnTo>
                <a:lnTo>
                  <a:pt x="0" y="214542"/>
                </a:lnTo>
                <a:lnTo>
                  <a:pt x="0" y="0"/>
                </a:lnTo>
                <a:close/>
              </a:path>
            </a:pathLst>
          </a:custGeom>
          <a:blipFill>
            <a:blip r:embed="rId7"/>
            <a:stretch>
              <a:fillRect l="0" t="0" r="0" b="0"/>
            </a:stretch>
          </a:blipFill>
        </p:spPr>
      </p:sp>
      <p:grpSp>
        <p:nvGrpSpPr>
          <p:cNvPr name="Group 7" id="7"/>
          <p:cNvGrpSpPr/>
          <p:nvPr/>
        </p:nvGrpSpPr>
        <p:grpSpPr>
          <a:xfrm rot="0">
            <a:off x="217900" y="2289240"/>
            <a:ext cx="274955" cy="244475"/>
            <a:chOff x="0" y="0"/>
            <a:chExt cx="366607" cy="325967"/>
          </a:xfrm>
        </p:grpSpPr>
        <p:sp>
          <p:nvSpPr>
            <p:cNvPr name="Freeform 8" id="8"/>
            <p:cNvSpPr/>
            <p:nvPr/>
          </p:nvSpPr>
          <p:spPr>
            <a:xfrm flipH="false" flipV="false" rot="0">
              <a:off x="0" y="0"/>
              <a:ext cx="365760" cy="326009"/>
            </a:xfrm>
            <a:custGeom>
              <a:avLst/>
              <a:gdLst/>
              <a:ahLst/>
              <a:cxnLst/>
              <a:rect r="r" b="b" t="t" l="l"/>
              <a:pathLst>
                <a:path h="326009" w="365760">
                  <a:moveTo>
                    <a:pt x="182880" y="326009"/>
                  </a:moveTo>
                  <a:lnTo>
                    <a:pt x="151638" y="300863"/>
                  </a:lnTo>
                  <a:lnTo>
                    <a:pt x="84328" y="238379"/>
                  </a:lnTo>
                  <a:lnTo>
                    <a:pt x="20574" y="157861"/>
                  </a:lnTo>
                  <a:lnTo>
                    <a:pt x="0" y="78740"/>
                  </a:lnTo>
                  <a:lnTo>
                    <a:pt x="23876" y="27813"/>
                  </a:lnTo>
                  <a:lnTo>
                    <a:pt x="64135" y="1524"/>
                  </a:lnTo>
                  <a:lnTo>
                    <a:pt x="110617" y="0"/>
                  </a:lnTo>
                  <a:lnTo>
                    <a:pt x="153543" y="22860"/>
                  </a:lnTo>
                  <a:lnTo>
                    <a:pt x="182880" y="70104"/>
                  </a:lnTo>
                  <a:lnTo>
                    <a:pt x="212217" y="22860"/>
                  </a:lnTo>
                  <a:lnTo>
                    <a:pt x="255143" y="0"/>
                  </a:lnTo>
                  <a:lnTo>
                    <a:pt x="301625" y="1524"/>
                  </a:lnTo>
                  <a:lnTo>
                    <a:pt x="341884" y="27686"/>
                  </a:lnTo>
                  <a:lnTo>
                    <a:pt x="365760" y="78740"/>
                  </a:lnTo>
                  <a:lnTo>
                    <a:pt x="345186" y="157861"/>
                  </a:lnTo>
                  <a:lnTo>
                    <a:pt x="281432" y="238379"/>
                  </a:lnTo>
                  <a:lnTo>
                    <a:pt x="214122" y="300863"/>
                  </a:lnTo>
                  <a:lnTo>
                    <a:pt x="182880" y="326009"/>
                  </a:lnTo>
                  <a:close/>
                </a:path>
              </a:pathLst>
            </a:custGeom>
            <a:solidFill>
              <a:srgbClr val="FFFFFF"/>
            </a:solidFill>
          </p:spPr>
        </p:sp>
      </p:grpSp>
      <p:grpSp>
        <p:nvGrpSpPr>
          <p:cNvPr name="Group 9" id="9"/>
          <p:cNvGrpSpPr/>
          <p:nvPr/>
        </p:nvGrpSpPr>
        <p:grpSpPr>
          <a:xfrm rot="0">
            <a:off x="523017" y="2607437"/>
            <a:ext cx="46355" cy="46355"/>
            <a:chOff x="0" y="0"/>
            <a:chExt cx="61807" cy="61807"/>
          </a:xfrm>
        </p:grpSpPr>
        <p:sp>
          <p:nvSpPr>
            <p:cNvPr name="Freeform 10" id="10"/>
            <p:cNvSpPr/>
            <p:nvPr/>
          </p:nvSpPr>
          <p:spPr>
            <a:xfrm flipH="false" flipV="false" rot="0">
              <a:off x="0" y="0"/>
              <a:ext cx="61087" cy="61087"/>
            </a:xfrm>
            <a:custGeom>
              <a:avLst/>
              <a:gdLst/>
              <a:ahLst/>
              <a:cxnLst/>
              <a:rect r="r" b="b" t="t" l="l"/>
              <a:pathLst>
                <a:path h="61087" w="61087">
                  <a:moveTo>
                    <a:pt x="34544" y="61087"/>
                  </a:moveTo>
                  <a:lnTo>
                    <a:pt x="26416" y="61087"/>
                  </a:lnTo>
                  <a:lnTo>
                    <a:pt x="22479" y="60325"/>
                  </a:lnTo>
                  <a:lnTo>
                    <a:pt x="0" y="34544"/>
                  </a:lnTo>
                  <a:lnTo>
                    <a:pt x="0" y="26416"/>
                  </a:lnTo>
                  <a:lnTo>
                    <a:pt x="26416" y="0"/>
                  </a:lnTo>
                  <a:lnTo>
                    <a:pt x="34544" y="0"/>
                  </a:lnTo>
                  <a:lnTo>
                    <a:pt x="61087" y="30480"/>
                  </a:lnTo>
                  <a:lnTo>
                    <a:pt x="61087" y="34544"/>
                  </a:lnTo>
                  <a:lnTo>
                    <a:pt x="34544" y="61087"/>
                  </a:lnTo>
                  <a:close/>
                </a:path>
              </a:pathLst>
            </a:custGeom>
            <a:solidFill>
              <a:srgbClr val="333333"/>
            </a:solidFill>
          </p:spPr>
        </p:sp>
      </p:grpSp>
      <p:grpSp>
        <p:nvGrpSpPr>
          <p:cNvPr name="Group 11" id="11"/>
          <p:cNvGrpSpPr/>
          <p:nvPr/>
        </p:nvGrpSpPr>
        <p:grpSpPr>
          <a:xfrm rot="0">
            <a:off x="523017" y="2799719"/>
            <a:ext cx="46355" cy="46355"/>
            <a:chOff x="0" y="0"/>
            <a:chExt cx="61807" cy="61807"/>
          </a:xfrm>
        </p:grpSpPr>
        <p:sp>
          <p:nvSpPr>
            <p:cNvPr name="Freeform 12" id="12"/>
            <p:cNvSpPr/>
            <p:nvPr/>
          </p:nvSpPr>
          <p:spPr>
            <a:xfrm flipH="false" flipV="false" rot="0">
              <a:off x="0" y="0"/>
              <a:ext cx="61087" cy="61087"/>
            </a:xfrm>
            <a:custGeom>
              <a:avLst/>
              <a:gdLst/>
              <a:ahLst/>
              <a:cxnLst/>
              <a:rect r="r" b="b" t="t" l="l"/>
              <a:pathLst>
                <a:path h="61087" w="61087">
                  <a:moveTo>
                    <a:pt x="34544" y="61087"/>
                  </a:moveTo>
                  <a:lnTo>
                    <a:pt x="26416" y="61087"/>
                  </a:lnTo>
                  <a:lnTo>
                    <a:pt x="22479" y="60325"/>
                  </a:lnTo>
                  <a:lnTo>
                    <a:pt x="0" y="34544"/>
                  </a:lnTo>
                  <a:lnTo>
                    <a:pt x="0" y="26416"/>
                  </a:lnTo>
                  <a:lnTo>
                    <a:pt x="26416" y="0"/>
                  </a:lnTo>
                  <a:lnTo>
                    <a:pt x="34544" y="0"/>
                  </a:lnTo>
                  <a:lnTo>
                    <a:pt x="61087" y="30480"/>
                  </a:lnTo>
                  <a:lnTo>
                    <a:pt x="61087" y="34544"/>
                  </a:lnTo>
                  <a:lnTo>
                    <a:pt x="34544" y="61087"/>
                  </a:lnTo>
                  <a:close/>
                </a:path>
              </a:pathLst>
            </a:custGeom>
            <a:solidFill>
              <a:srgbClr val="333333"/>
            </a:solidFill>
          </p:spPr>
        </p:sp>
      </p:grpSp>
      <p:grpSp>
        <p:nvGrpSpPr>
          <p:cNvPr name="Group 13" id="13"/>
          <p:cNvGrpSpPr/>
          <p:nvPr/>
        </p:nvGrpSpPr>
        <p:grpSpPr>
          <a:xfrm rot="0">
            <a:off x="523017" y="2992002"/>
            <a:ext cx="46355" cy="46355"/>
            <a:chOff x="0" y="0"/>
            <a:chExt cx="61807" cy="61807"/>
          </a:xfrm>
        </p:grpSpPr>
        <p:sp>
          <p:nvSpPr>
            <p:cNvPr name="Freeform 14" id="14"/>
            <p:cNvSpPr/>
            <p:nvPr/>
          </p:nvSpPr>
          <p:spPr>
            <a:xfrm flipH="false" flipV="false" rot="0">
              <a:off x="0" y="0"/>
              <a:ext cx="61087" cy="61087"/>
            </a:xfrm>
            <a:custGeom>
              <a:avLst/>
              <a:gdLst/>
              <a:ahLst/>
              <a:cxnLst/>
              <a:rect r="r" b="b" t="t" l="l"/>
              <a:pathLst>
                <a:path h="61087" w="61087">
                  <a:moveTo>
                    <a:pt x="34544" y="61087"/>
                  </a:moveTo>
                  <a:lnTo>
                    <a:pt x="26416" y="61087"/>
                  </a:lnTo>
                  <a:lnTo>
                    <a:pt x="22479" y="60325"/>
                  </a:lnTo>
                  <a:lnTo>
                    <a:pt x="0" y="34544"/>
                  </a:lnTo>
                  <a:lnTo>
                    <a:pt x="0" y="26416"/>
                  </a:lnTo>
                  <a:lnTo>
                    <a:pt x="26416" y="0"/>
                  </a:lnTo>
                  <a:lnTo>
                    <a:pt x="34544" y="0"/>
                  </a:lnTo>
                  <a:lnTo>
                    <a:pt x="61087" y="30480"/>
                  </a:lnTo>
                  <a:lnTo>
                    <a:pt x="61087" y="34544"/>
                  </a:lnTo>
                  <a:lnTo>
                    <a:pt x="34544" y="61087"/>
                  </a:lnTo>
                  <a:close/>
                </a:path>
              </a:pathLst>
            </a:custGeom>
            <a:solidFill>
              <a:srgbClr val="333333"/>
            </a:solidFill>
          </p:spPr>
        </p:sp>
      </p:grpSp>
      <p:grpSp>
        <p:nvGrpSpPr>
          <p:cNvPr name="Group 15" id="15"/>
          <p:cNvGrpSpPr/>
          <p:nvPr/>
        </p:nvGrpSpPr>
        <p:grpSpPr>
          <a:xfrm rot="0">
            <a:off x="523017" y="3184284"/>
            <a:ext cx="46355" cy="46355"/>
            <a:chOff x="0" y="0"/>
            <a:chExt cx="61807" cy="61807"/>
          </a:xfrm>
        </p:grpSpPr>
        <p:sp>
          <p:nvSpPr>
            <p:cNvPr name="Freeform 16" id="16"/>
            <p:cNvSpPr/>
            <p:nvPr/>
          </p:nvSpPr>
          <p:spPr>
            <a:xfrm flipH="false" flipV="false" rot="0">
              <a:off x="0" y="0"/>
              <a:ext cx="61087" cy="61087"/>
            </a:xfrm>
            <a:custGeom>
              <a:avLst/>
              <a:gdLst/>
              <a:ahLst/>
              <a:cxnLst/>
              <a:rect r="r" b="b" t="t" l="l"/>
              <a:pathLst>
                <a:path h="61087" w="61087">
                  <a:moveTo>
                    <a:pt x="34544" y="61087"/>
                  </a:moveTo>
                  <a:lnTo>
                    <a:pt x="26416" y="61087"/>
                  </a:lnTo>
                  <a:lnTo>
                    <a:pt x="22479" y="60325"/>
                  </a:lnTo>
                  <a:lnTo>
                    <a:pt x="0" y="34544"/>
                  </a:lnTo>
                  <a:lnTo>
                    <a:pt x="0" y="26416"/>
                  </a:lnTo>
                  <a:lnTo>
                    <a:pt x="26416" y="0"/>
                  </a:lnTo>
                  <a:lnTo>
                    <a:pt x="34544" y="0"/>
                  </a:lnTo>
                  <a:lnTo>
                    <a:pt x="61087" y="30480"/>
                  </a:lnTo>
                  <a:lnTo>
                    <a:pt x="61087" y="34544"/>
                  </a:lnTo>
                  <a:lnTo>
                    <a:pt x="34544" y="61087"/>
                  </a:lnTo>
                  <a:close/>
                </a:path>
              </a:pathLst>
            </a:custGeom>
            <a:solidFill>
              <a:srgbClr val="333333"/>
            </a:solidFill>
          </p:spPr>
        </p:sp>
      </p:grpSp>
      <p:grpSp>
        <p:nvGrpSpPr>
          <p:cNvPr name="Group 17" id="17"/>
          <p:cNvGrpSpPr/>
          <p:nvPr/>
        </p:nvGrpSpPr>
        <p:grpSpPr>
          <a:xfrm rot="0">
            <a:off x="523017" y="3376566"/>
            <a:ext cx="46355" cy="46355"/>
            <a:chOff x="0" y="0"/>
            <a:chExt cx="61807" cy="61807"/>
          </a:xfrm>
        </p:grpSpPr>
        <p:sp>
          <p:nvSpPr>
            <p:cNvPr name="Freeform 18" id="18"/>
            <p:cNvSpPr/>
            <p:nvPr/>
          </p:nvSpPr>
          <p:spPr>
            <a:xfrm flipH="false" flipV="false" rot="0">
              <a:off x="0" y="0"/>
              <a:ext cx="61087" cy="61087"/>
            </a:xfrm>
            <a:custGeom>
              <a:avLst/>
              <a:gdLst/>
              <a:ahLst/>
              <a:cxnLst/>
              <a:rect r="r" b="b" t="t" l="l"/>
              <a:pathLst>
                <a:path h="61087" w="61087">
                  <a:moveTo>
                    <a:pt x="34544" y="61087"/>
                  </a:moveTo>
                  <a:lnTo>
                    <a:pt x="26416" y="61087"/>
                  </a:lnTo>
                  <a:lnTo>
                    <a:pt x="22479" y="60325"/>
                  </a:lnTo>
                  <a:lnTo>
                    <a:pt x="0" y="34544"/>
                  </a:lnTo>
                  <a:lnTo>
                    <a:pt x="0" y="26416"/>
                  </a:lnTo>
                  <a:lnTo>
                    <a:pt x="26416" y="0"/>
                  </a:lnTo>
                  <a:lnTo>
                    <a:pt x="34544" y="0"/>
                  </a:lnTo>
                  <a:lnTo>
                    <a:pt x="61087" y="30480"/>
                  </a:lnTo>
                  <a:lnTo>
                    <a:pt x="61087" y="34544"/>
                  </a:lnTo>
                  <a:lnTo>
                    <a:pt x="34544" y="61087"/>
                  </a:lnTo>
                  <a:close/>
                </a:path>
              </a:pathLst>
            </a:custGeom>
            <a:solidFill>
              <a:srgbClr val="333333"/>
            </a:solidFill>
          </p:spPr>
        </p:sp>
      </p:grpSp>
      <p:grpSp>
        <p:nvGrpSpPr>
          <p:cNvPr name="Group 19" id="19"/>
          <p:cNvGrpSpPr/>
          <p:nvPr/>
        </p:nvGrpSpPr>
        <p:grpSpPr>
          <a:xfrm rot="0">
            <a:off x="2635012" y="2607437"/>
            <a:ext cx="46355" cy="46355"/>
            <a:chOff x="0" y="0"/>
            <a:chExt cx="61807" cy="61807"/>
          </a:xfrm>
        </p:grpSpPr>
        <p:sp>
          <p:nvSpPr>
            <p:cNvPr name="Freeform 20" id="20"/>
            <p:cNvSpPr/>
            <p:nvPr/>
          </p:nvSpPr>
          <p:spPr>
            <a:xfrm flipH="false" flipV="false" rot="0">
              <a:off x="0" y="0"/>
              <a:ext cx="61087" cy="61087"/>
            </a:xfrm>
            <a:custGeom>
              <a:avLst/>
              <a:gdLst/>
              <a:ahLst/>
              <a:cxnLst/>
              <a:rect r="r" b="b" t="t" l="l"/>
              <a:pathLst>
                <a:path h="61087" w="61087">
                  <a:moveTo>
                    <a:pt x="34544" y="61087"/>
                  </a:moveTo>
                  <a:lnTo>
                    <a:pt x="26416" y="61087"/>
                  </a:lnTo>
                  <a:lnTo>
                    <a:pt x="22479" y="60325"/>
                  </a:lnTo>
                  <a:lnTo>
                    <a:pt x="0" y="34544"/>
                  </a:lnTo>
                  <a:lnTo>
                    <a:pt x="0" y="26416"/>
                  </a:lnTo>
                  <a:lnTo>
                    <a:pt x="26416" y="0"/>
                  </a:lnTo>
                  <a:lnTo>
                    <a:pt x="34544" y="0"/>
                  </a:lnTo>
                  <a:lnTo>
                    <a:pt x="61087" y="30480"/>
                  </a:lnTo>
                  <a:lnTo>
                    <a:pt x="61087" y="34544"/>
                  </a:lnTo>
                  <a:lnTo>
                    <a:pt x="34544" y="61087"/>
                  </a:lnTo>
                  <a:close/>
                </a:path>
              </a:pathLst>
            </a:custGeom>
            <a:solidFill>
              <a:srgbClr val="333333"/>
            </a:solidFill>
          </p:spPr>
        </p:sp>
      </p:grpSp>
      <p:grpSp>
        <p:nvGrpSpPr>
          <p:cNvPr name="Group 21" id="21"/>
          <p:cNvGrpSpPr/>
          <p:nvPr/>
        </p:nvGrpSpPr>
        <p:grpSpPr>
          <a:xfrm rot="0">
            <a:off x="2635012" y="2799719"/>
            <a:ext cx="46355" cy="46355"/>
            <a:chOff x="0" y="0"/>
            <a:chExt cx="61807" cy="61807"/>
          </a:xfrm>
        </p:grpSpPr>
        <p:sp>
          <p:nvSpPr>
            <p:cNvPr name="Freeform 22" id="22"/>
            <p:cNvSpPr/>
            <p:nvPr/>
          </p:nvSpPr>
          <p:spPr>
            <a:xfrm flipH="false" flipV="false" rot="0">
              <a:off x="0" y="0"/>
              <a:ext cx="61087" cy="61087"/>
            </a:xfrm>
            <a:custGeom>
              <a:avLst/>
              <a:gdLst/>
              <a:ahLst/>
              <a:cxnLst/>
              <a:rect r="r" b="b" t="t" l="l"/>
              <a:pathLst>
                <a:path h="61087" w="61087">
                  <a:moveTo>
                    <a:pt x="34544" y="61087"/>
                  </a:moveTo>
                  <a:lnTo>
                    <a:pt x="26416" y="61087"/>
                  </a:lnTo>
                  <a:lnTo>
                    <a:pt x="22479" y="60325"/>
                  </a:lnTo>
                  <a:lnTo>
                    <a:pt x="0" y="34544"/>
                  </a:lnTo>
                  <a:lnTo>
                    <a:pt x="0" y="26416"/>
                  </a:lnTo>
                  <a:lnTo>
                    <a:pt x="26416" y="0"/>
                  </a:lnTo>
                  <a:lnTo>
                    <a:pt x="34544" y="0"/>
                  </a:lnTo>
                  <a:lnTo>
                    <a:pt x="61087" y="30480"/>
                  </a:lnTo>
                  <a:lnTo>
                    <a:pt x="61087" y="34544"/>
                  </a:lnTo>
                  <a:lnTo>
                    <a:pt x="34544" y="61087"/>
                  </a:lnTo>
                  <a:close/>
                </a:path>
              </a:pathLst>
            </a:custGeom>
            <a:solidFill>
              <a:srgbClr val="333333"/>
            </a:solidFill>
          </p:spPr>
        </p:sp>
      </p:grpSp>
      <p:grpSp>
        <p:nvGrpSpPr>
          <p:cNvPr name="Group 23" id="23"/>
          <p:cNvGrpSpPr/>
          <p:nvPr/>
        </p:nvGrpSpPr>
        <p:grpSpPr>
          <a:xfrm rot="0">
            <a:off x="2635012" y="2992002"/>
            <a:ext cx="46355" cy="46355"/>
            <a:chOff x="0" y="0"/>
            <a:chExt cx="61807" cy="61807"/>
          </a:xfrm>
        </p:grpSpPr>
        <p:sp>
          <p:nvSpPr>
            <p:cNvPr name="Freeform 24" id="24"/>
            <p:cNvSpPr/>
            <p:nvPr/>
          </p:nvSpPr>
          <p:spPr>
            <a:xfrm flipH="false" flipV="false" rot="0">
              <a:off x="0" y="0"/>
              <a:ext cx="61087" cy="61087"/>
            </a:xfrm>
            <a:custGeom>
              <a:avLst/>
              <a:gdLst/>
              <a:ahLst/>
              <a:cxnLst/>
              <a:rect r="r" b="b" t="t" l="l"/>
              <a:pathLst>
                <a:path h="61087" w="61087">
                  <a:moveTo>
                    <a:pt x="34544" y="61087"/>
                  </a:moveTo>
                  <a:lnTo>
                    <a:pt x="26416" y="61087"/>
                  </a:lnTo>
                  <a:lnTo>
                    <a:pt x="22479" y="60325"/>
                  </a:lnTo>
                  <a:lnTo>
                    <a:pt x="0" y="34544"/>
                  </a:lnTo>
                  <a:lnTo>
                    <a:pt x="0" y="26416"/>
                  </a:lnTo>
                  <a:lnTo>
                    <a:pt x="26416" y="0"/>
                  </a:lnTo>
                  <a:lnTo>
                    <a:pt x="34544" y="0"/>
                  </a:lnTo>
                  <a:lnTo>
                    <a:pt x="61087" y="30480"/>
                  </a:lnTo>
                  <a:lnTo>
                    <a:pt x="61087" y="34544"/>
                  </a:lnTo>
                  <a:lnTo>
                    <a:pt x="34544" y="61087"/>
                  </a:lnTo>
                  <a:close/>
                </a:path>
              </a:pathLst>
            </a:custGeom>
            <a:solidFill>
              <a:srgbClr val="333333"/>
            </a:solidFill>
          </p:spPr>
        </p:sp>
      </p:grpSp>
      <p:grpSp>
        <p:nvGrpSpPr>
          <p:cNvPr name="Group 25" id="25"/>
          <p:cNvGrpSpPr/>
          <p:nvPr/>
        </p:nvGrpSpPr>
        <p:grpSpPr>
          <a:xfrm rot="0">
            <a:off x="2635012" y="3184284"/>
            <a:ext cx="46355" cy="46355"/>
            <a:chOff x="0" y="0"/>
            <a:chExt cx="61807" cy="61807"/>
          </a:xfrm>
        </p:grpSpPr>
        <p:sp>
          <p:nvSpPr>
            <p:cNvPr name="Freeform 26" id="26"/>
            <p:cNvSpPr/>
            <p:nvPr/>
          </p:nvSpPr>
          <p:spPr>
            <a:xfrm flipH="false" flipV="false" rot="0">
              <a:off x="0" y="0"/>
              <a:ext cx="61087" cy="61087"/>
            </a:xfrm>
            <a:custGeom>
              <a:avLst/>
              <a:gdLst/>
              <a:ahLst/>
              <a:cxnLst/>
              <a:rect r="r" b="b" t="t" l="l"/>
              <a:pathLst>
                <a:path h="61087" w="61087">
                  <a:moveTo>
                    <a:pt x="34544" y="61087"/>
                  </a:moveTo>
                  <a:lnTo>
                    <a:pt x="26416" y="61087"/>
                  </a:lnTo>
                  <a:lnTo>
                    <a:pt x="22479" y="60325"/>
                  </a:lnTo>
                  <a:lnTo>
                    <a:pt x="0" y="34544"/>
                  </a:lnTo>
                  <a:lnTo>
                    <a:pt x="0" y="26416"/>
                  </a:lnTo>
                  <a:lnTo>
                    <a:pt x="26416" y="0"/>
                  </a:lnTo>
                  <a:lnTo>
                    <a:pt x="34544" y="0"/>
                  </a:lnTo>
                  <a:lnTo>
                    <a:pt x="61087" y="30480"/>
                  </a:lnTo>
                  <a:lnTo>
                    <a:pt x="61087" y="34544"/>
                  </a:lnTo>
                  <a:lnTo>
                    <a:pt x="34544" y="61087"/>
                  </a:lnTo>
                  <a:close/>
                </a:path>
              </a:pathLst>
            </a:custGeom>
            <a:solidFill>
              <a:srgbClr val="333333"/>
            </a:solidFill>
          </p:spPr>
        </p:sp>
      </p:grpSp>
      <p:grpSp>
        <p:nvGrpSpPr>
          <p:cNvPr name="Group 27" id="27"/>
          <p:cNvGrpSpPr/>
          <p:nvPr/>
        </p:nvGrpSpPr>
        <p:grpSpPr>
          <a:xfrm rot="0">
            <a:off x="2635012" y="3376566"/>
            <a:ext cx="46355" cy="46355"/>
            <a:chOff x="0" y="0"/>
            <a:chExt cx="61807" cy="61807"/>
          </a:xfrm>
        </p:grpSpPr>
        <p:sp>
          <p:nvSpPr>
            <p:cNvPr name="Freeform 28" id="28"/>
            <p:cNvSpPr/>
            <p:nvPr/>
          </p:nvSpPr>
          <p:spPr>
            <a:xfrm flipH="false" flipV="false" rot="0">
              <a:off x="0" y="0"/>
              <a:ext cx="61087" cy="61087"/>
            </a:xfrm>
            <a:custGeom>
              <a:avLst/>
              <a:gdLst/>
              <a:ahLst/>
              <a:cxnLst/>
              <a:rect r="r" b="b" t="t" l="l"/>
              <a:pathLst>
                <a:path h="61087" w="61087">
                  <a:moveTo>
                    <a:pt x="34544" y="61087"/>
                  </a:moveTo>
                  <a:lnTo>
                    <a:pt x="26416" y="61087"/>
                  </a:lnTo>
                  <a:lnTo>
                    <a:pt x="22479" y="60325"/>
                  </a:lnTo>
                  <a:lnTo>
                    <a:pt x="0" y="34544"/>
                  </a:lnTo>
                  <a:lnTo>
                    <a:pt x="0" y="26416"/>
                  </a:lnTo>
                  <a:lnTo>
                    <a:pt x="26416" y="0"/>
                  </a:lnTo>
                  <a:lnTo>
                    <a:pt x="34544" y="0"/>
                  </a:lnTo>
                  <a:lnTo>
                    <a:pt x="61087" y="30480"/>
                  </a:lnTo>
                  <a:lnTo>
                    <a:pt x="61087" y="34544"/>
                  </a:lnTo>
                  <a:lnTo>
                    <a:pt x="34544" y="61087"/>
                  </a:lnTo>
                  <a:close/>
                </a:path>
              </a:pathLst>
            </a:custGeom>
            <a:solidFill>
              <a:srgbClr val="333333"/>
            </a:solidFill>
          </p:spPr>
        </p:sp>
      </p:grpSp>
      <p:grpSp>
        <p:nvGrpSpPr>
          <p:cNvPr name="Group 29" id="29"/>
          <p:cNvGrpSpPr/>
          <p:nvPr/>
        </p:nvGrpSpPr>
        <p:grpSpPr>
          <a:xfrm rot="0">
            <a:off x="0" y="9531576"/>
            <a:ext cx="7772400" cy="527050"/>
            <a:chOff x="0" y="0"/>
            <a:chExt cx="10363200" cy="702733"/>
          </a:xfrm>
        </p:grpSpPr>
        <p:sp>
          <p:nvSpPr>
            <p:cNvPr name="Freeform 30" id="30"/>
            <p:cNvSpPr/>
            <p:nvPr/>
          </p:nvSpPr>
          <p:spPr>
            <a:xfrm flipH="false" flipV="false" rot="0">
              <a:off x="0" y="0"/>
              <a:ext cx="10363200" cy="702437"/>
            </a:xfrm>
            <a:custGeom>
              <a:avLst/>
              <a:gdLst/>
              <a:ahLst/>
              <a:cxnLst/>
              <a:rect r="r" b="b" t="t" l="l"/>
              <a:pathLst>
                <a:path h="702437" w="10363200">
                  <a:moveTo>
                    <a:pt x="0" y="702437"/>
                  </a:moveTo>
                  <a:lnTo>
                    <a:pt x="0" y="0"/>
                  </a:lnTo>
                  <a:lnTo>
                    <a:pt x="10363200" y="0"/>
                  </a:lnTo>
                  <a:lnTo>
                    <a:pt x="10363200" y="702437"/>
                  </a:lnTo>
                  <a:lnTo>
                    <a:pt x="0" y="702437"/>
                  </a:lnTo>
                  <a:close/>
                </a:path>
              </a:pathLst>
            </a:custGeom>
            <a:solidFill>
              <a:srgbClr val="3C1B4E"/>
            </a:solidFill>
          </p:spPr>
        </p:sp>
      </p:grpSp>
      <p:sp>
        <p:nvSpPr>
          <p:cNvPr name="Freeform 31" id="31"/>
          <p:cNvSpPr/>
          <p:nvPr/>
        </p:nvSpPr>
        <p:spPr>
          <a:xfrm flipH="false" flipV="false" rot="0">
            <a:off x="3560594" y="9503002"/>
            <a:ext cx="647699" cy="523874"/>
          </a:xfrm>
          <a:custGeom>
            <a:avLst/>
            <a:gdLst/>
            <a:ahLst/>
            <a:cxnLst/>
            <a:rect r="r" b="b" t="t" l="l"/>
            <a:pathLst>
              <a:path h="523874" w="647699">
                <a:moveTo>
                  <a:pt x="0" y="0"/>
                </a:moveTo>
                <a:lnTo>
                  <a:pt x="647699" y="0"/>
                </a:lnTo>
                <a:lnTo>
                  <a:pt x="647699" y="523874"/>
                </a:lnTo>
                <a:lnTo>
                  <a:pt x="0" y="523874"/>
                </a:lnTo>
                <a:lnTo>
                  <a:pt x="0" y="0"/>
                </a:lnTo>
                <a:close/>
              </a:path>
            </a:pathLst>
          </a:custGeom>
          <a:blipFill>
            <a:blip r:embed="rId8"/>
            <a:stretch>
              <a:fillRect l="0" t="0" r="0" b="-20"/>
            </a:stretch>
          </a:blipFill>
        </p:spPr>
      </p:sp>
      <p:sp>
        <p:nvSpPr>
          <p:cNvPr name="TextBox 32" id="32"/>
          <p:cNvSpPr txBox="true"/>
          <p:nvPr/>
        </p:nvSpPr>
        <p:spPr>
          <a:xfrm rot="0">
            <a:off x="696871" y="4061843"/>
            <a:ext cx="6670040" cy="5147945"/>
          </a:xfrm>
          <a:prstGeom prst="rect">
            <a:avLst/>
          </a:prstGeom>
        </p:spPr>
        <p:txBody>
          <a:bodyPr anchor="t" rtlCol="false" tIns="0" lIns="0" bIns="0" rIns="0">
            <a:spAutoFit/>
          </a:bodyPr>
          <a:lstStyle/>
          <a:p>
            <a:pPr algn="l">
              <a:lnSpc>
                <a:spcPts val="2160"/>
              </a:lnSpc>
            </a:pPr>
            <a:r>
              <a:rPr lang="en-US" sz="1800" spc="16">
                <a:solidFill>
                  <a:srgbClr val="3C1B4E"/>
                </a:solidFill>
                <a:latin typeface="TT Rounds Condensed Bold"/>
              </a:rPr>
              <a:t>Unhealthy</a:t>
            </a:r>
          </a:p>
          <a:p>
            <a:pPr algn="l">
              <a:lnSpc>
                <a:spcPts val="1300"/>
              </a:lnSpc>
            </a:pPr>
            <a:r>
              <a:rPr lang="en-US" sz="1000" spc="1">
                <a:solidFill>
                  <a:srgbClr val="333333"/>
                </a:solidFill>
                <a:latin typeface="DejaVu Sans Bold"/>
              </a:rPr>
              <a:t>Monitors everything you do. </a:t>
            </a:r>
            <a:r>
              <a:rPr lang="en-US" sz="1000" spc="1">
                <a:solidFill>
                  <a:srgbClr val="333333"/>
                </a:solidFill>
                <a:latin typeface="DejaVu Sans"/>
              </a:rPr>
              <a:t>Monitors your whereabouts by excessive calls or texts, asks for pictures to prove where you are, tracks you using GPS, key-logging software, or other means. Monitors your calls, texts, emails, social media, voicemail, &amp; opens your mail.</a:t>
            </a:r>
          </a:p>
          <a:p>
            <a:pPr algn="l">
              <a:lnSpc>
                <a:spcPts val="1497"/>
              </a:lnSpc>
            </a:pPr>
            <a:r>
              <a:rPr lang="en-US" sz="1000" spc="1">
                <a:solidFill>
                  <a:srgbClr val="333333"/>
                </a:solidFill>
                <a:latin typeface="DejaVu Sans Bold"/>
              </a:rPr>
              <a:t>Dominating and controlling. </a:t>
            </a:r>
            <a:r>
              <a:rPr lang="en-US" sz="1000" spc="1">
                <a:solidFill>
                  <a:srgbClr val="333333"/>
                </a:solidFill>
                <a:latin typeface="DejaVu Sans"/>
              </a:rPr>
              <a:t>Won’t have open conversations. Doesn’t care about your thoughts or feelings. Accuses you of lying. Blames you for everything. Won’t own up to their wrong doings. Bad gut feeling. Substance abuse.</a:t>
            </a:r>
          </a:p>
          <a:p>
            <a:pPr algn="l">
              <a:lnSpc>
                <a:spcPts val="1505"/>
              </a:lnSpc>
            </a:pPr>
            <a:r>
              <a:rPr lang="en-US" sz="1050" spc="9">
                <a:solidFill>
                  <a:srgbClr val="333333"/>
                </a:solidFill>
                <a:latin typeface="TT Rounds Condensed Bold"/>
              </a:rPr>
              <a:t>Open expression of jealousy over time spent with family or friends; limits time and</a:t>
            </a:r>
          </a:p>
          <a:p>
            <a:pPr algn="l">
              <a:lnSpc>
                <a:spcPts val="1497"/>
              </a:lnSpc>
            </a:pPr>
            <a:r>
              <a:rPr lang="en-US" sz="1000" spc="1">
                <a:solidFill>
                  <a:srgbClr val="333333"/>
                </a:solidFill>
                <a:latin typeface="DejaVu Sans Bold"/>
              </a:rPr>
              <a:t>communication. </a:t>
            </a:r>
            <a:r>
              <a:rPr lang="en-US" sz="1000" spc="1">
                <a:solidFill>
                  <a:srgbClr val="333333"/>
                </a:solidFill>
                <a:latin typeface="DejaVu Sans"/>
              </a:rPr>
              <a:t>Abuser insists on accompanying you everywhere you go, including to places their presence is inappropriate or not allowed. Manipulation to force or trick a partner to agree to something. Constantly ask/need to know where you are &amp; where you are going. Survivor feeling constantly on guard &amp; concerned about partner’s behavior. Survivor always walking on eggshells.</a:t>
            </a:r>
          </a:p>
          <a:p>
            <a:pPr algn="l">
              <a:lnSpc>
                <a:spcPts val="1499"/>
              </a:lnSpc>
            </a:pPr>
            <a:r>
              <a:rPr lang="en-US" sz="1050" spc="9">
                <a:solidFill>
                  <a:srgbClr val="333333"/>
                </a:solidFill>
                <a:latin typeface="TT Rounds Condensed Bold"/>
              </a:rPr>
              <a:t>Restricts or blocks access to family transportation, finances, and lines of credit. </a:t>
            </a:r>
            <a:r>
              <a:rPr lang="en-US" sz="1050" spc="9">
                <a:solidFill>
                  <a:srgbClr val="333333"/>
                </a:solidFill>
                <a:latin typeface="TT Rounds Condensed"/>
              </a:rPr>
              <a:t>Confiscates</a:t>
            </a:r>
          </a:p>
          <a:p>
            <a:pPr algn="l">
              <a:lnSpc>
                <a:spcPts val="1572"/>
              </a:lnSpc>
            </a:pPr>
            <a:r>
              <a:rPr lang="en-US" sz="1000" spc="1">
                <a:solidFill>
                  <a:srgbClr val="333333"/>
                </a:solidFill>
                <a:latin typeface="DejaVu Sans"/>
              </a:rPr>
              <a:t>paychecks. Forced accounting of all spending regardless of insignificant amounts. Unrealistic allowance for necessities. Forces you to be the sole breadwinner or does not allow you to work. Not interested in your success &amp; may actually cut you down instead of celebrating you. Systemic lack of support or deliberate roadblocks to growth or pursuing goals. Pervasive sense of insecurity.</a:t>
            </a:r>
          </a:p>
          <a:p>
            <a:pPr algn="l">
              <a:lnSpc>
                <a:spcPts val="1428"/>
              </a:lnSpc>
            </a:pPr>
            <a:r>
              <a:rPr lang="en-US" sz="1000" spc="1">
                <a:solidFill>
                  <a:srgbClr val="333333"/>
                </a:solidFill>
                <a:latin typeface="DejaVu Sans Bold"/>
              </a:rPr>
              <a:t>Physically hits you </a:t>
            </a:r>
            <a:r>
              <a:rPr lang="en-US" sz="1000" spc="1">
                <a:solidFill>
                  <a:srgbClr val="333333"/>
                </a:solidFill>
                <a:latin typeface="DejaVu Sans"/>
              </a:rPr>
              <a:t>(pushing, slapping, punching, kicking, dragging by the hair, using weapons, or</a:t>
            </a:r>
          </a:p>
          <a:p>
            <a:pPr algn="l">
              <a:lnSpc>
                <a:spcPts val="1497"/>
              </a:lnSpc>
            </a:pPr>
            <a:r>
              <a:rPr lang="en-US" sz="1000" spc="1">
                <a:solidFill>
                  <a:srgbClr val="333333"/>
                </a:solidFill>
                <a:latin typeface="DejaVu Sans"/>
              </a:rPr>
              <a:t>any other means of assault). Throws objects near you. Uses threats of harm (against you, children, pets, or family) to coerce you into doing something. Leaves you stranded in unfamiliar places. Locks you out of the residence. Holds you against your will. Controls what you wear (clothes, makeup, jewelry, hair). </a:t>
            </a:r>
            <a:r>
              <a:rPr lang="en-US" sz="1000" spc="1">
                <a:solidFill>
                  <a:srgbClr val="333333"/>
                </a:solidFill>
                <a:latin typeface="DejaVu Sans Bold"/>
              </a:rPr>
              <a:t>Criticizes, insults, and intentionally demeans you to undermine your self-confidence. </a:t>
            </a:r>
            <a:r>
              <a:rPr lang="en-US" sz="1000" spc="1">
                <a:solidFill>
                  <a:srgbClr val="333333"/>
                </a:solidFill>
                <a:latin typeface="DejaVu Sans"/>
              </a:rPr>
              <a:t>Puts you down in front of others. Uses gas-lighting to confuse &amp; manipulate you. Finds ways to cut you down &amp; make you feel insecure about yourself. Threatens to break up with you, giving you a sense that there is no relationship security. Ignores you &amp; makes you feel alone when you are with them. Refusal to respect boundaries or needs in the relationship. Frequent breakups &amp; makeups. Dishonesty &amp; evasiveness. Inability or refusal to commit. Won’t allow time apart. Frequent accusations of cheating. Engages in sexual abuse, rape, or coerces you into things you are not comfortable with. Forced pregnancy.</a:t>
            </a:r>
          </a:p>
        </p:txBody>
      </p:sp>
      <p:sp>
        <p:nvSpPr>
          <p:cNvPr name="Freeform 33" id="33"/>
          <p:cNvSpPr/>
          <p:nvPr/>
        </p:nvSpPr>
        <p:spPr>
          <a:xfrm flipH="false" flipV="false" rot="0">
            <a:off x="5924954" y="1101181"/>
            <a:ext cx="2015782" cy="2015782"/>
          </a:xfrm>
          <a:custGeom>
            <a:avLst/>
            <a:gdLst/>
            <a:ahLst/>
            <a:cxnLst/>
            <a:rect r="r" b="b" t="t" l="l"/>
            <a:pathLst>
              <a:path h="2015782" w="2015782">
                <a:moveTo>
                  <a:pt x="0" y="0"/>
                </a:moveTo>
                <a:lnTo>
                  <a:pt x="2015782" y="0"/>
                </a:lnTo>
                <a:lnTo>
                  <a:pt x="2015782" y="2015782"/>
                </a:lnTo>
                <a:lnTo>
                  <a:pt x="0" y="2015782"/>
                </a:lnTo>
                <a:lnTo>
                  <a:pt x="0" y="0"/>
                </a:lnTo>
                <a:close/>
              </a:path>
            </a:pathLst>
          </a:custGeom>
          <a:blipFill>
            <a:blip r:embed="rId9"/>
            <a:stretch>
              <a:fillRect l="0" t="0" r="0" b="0"/>
            </a:stretch>
          </a:blipFill>
        </p:spPr>
      </p:sp>
      <p:sp>
        <p:nvSpPr>
          <p:cNvPr name="TextBox 34" id="34"/>
          <p:cNvSpPr txBox="true"/>
          <p:nvPr/>
        </p:nvSpPr>
        <p:spPr>
          <a:xfrm rot="0">
            <a:off x="663710" y="2314958"/>
            <a:ext cx="1571625" cy="1604010"/>
          </a:xfrm>
          <a:prstGeom prst="rect">
            <a:avLst/>
          </a:prstGeom>
        </p:spPr>
        <p:txBody>
          <a:bodyPr anchor="t" rtlCol="false" tIns="0" lIns="0" bIns="0" rIns="0">
            <a:spAutoFit/>
          </a:bodyPr>
          <a:lstStyle/>
          <a:p>
            <a:pPr algn="l">
              <a:lnSpc>
                <a:spcPts val="2160"/>
              </a:lnSpc>
            </a:pPr>
            <a:r>
              <a:rPr lang="en-US" sz="1800" spc="16">
                <a:solidFill>
                  <a:srgbClr val="3C1B4E"/>
                </a:solidFill>
                <a:latin typeface="TT Rounds Condensed Bold"/>
              </a:rPr>
              <a:t>Healthy</a:t>
            </a:r>
          </a:p>
          <a:p>
            <a:pPr algn="l">
              <a:lnSpc>
                <a:spcPts val="1200"/>
              </a:lnSpc>
            </a:pPr>
            <a:r>
              <a:rPr lang="en-US" sz="1000" spc="1">
                <a:solidFill>
                  <a:srgbClr val="333333"/>
                </a:solidFill>
                <a:latin typeface="DejaVu Sans"/>
              </a:rPr>
              <a:t>Compromise</a:t>
            </a:r>
          </a:p>
          <a:p>
            <a:pPr algn="l">
              <a:lnSpc>
                <a:spcPts val="1514"/>
              </a:lnSpc>
            </a:pPr>
            <a:r>
              <a:rPr lang="en-US" sz="1000" spc="1">
                <a:solidFill>
                  <a:srgbClr val="333333"/>
                </a:solidFill>
                <a:latin typeface="DejaVu Sans"/>
              </a:rPr>
              <a:t>Built on mutual respect Partnership</a:t>
            </a:r>
          </a:p>
          <a:p>
            <a:pPr algn="l">
              <a:lnSpc>
                <a:spcPts val="1200"/>
              </a:lnSpc>
            </a:pPr>
            <a:r>
              <a:rPr lang="en-US" sz="1000" spc="1">
                <a:solidFill>
                  <a:srgbClr val="333333"/>
                </a:solidFill>
                <a:latin typeface="DejaVu Sans"/>
              </a:rPr>
              <a:t>Trusting</a:t>
            </a:r>
          </a:p>
          <a:p>
            <a:pPr algn="l">
              <a:lnSpc>
                <a:spcPts val="1514"/>
              </a:lnSpc>
            </a:pPr>
            <a:r>
              <a:rPr lang="en-US" sz="1000" spc="1">
                <a:solidFill>
                  <a:srgbClr val="333333"/>
                </a:solidFill>
                <a:latin typeface="DejaVu Sans"/>
              </a:rPr>
              <a:t>Can be yourself Feel safe</a:t>
            </a:r>
          </a:p>
        </p:txBody>
      </p:sp>
      <p:sp>
        <p:nvSpPr>
          <p:cNvPr name="TextBox 35" id="35"/>
          <p:cNvSpPr txBox="true"/>
          <p:nvPr/>
        </p:nvSpPr>
        <p:spPr>
          <a:xfrm rot="0">
            <a:off x="2776617" y="2495615"/>
            <a:ext cx="3477895" cy="1204595"/>
          </a:xfrm>
          <a:prstGeom prst="rect">
            <a:avLst/>
          </a:prstGeom>
        </p:spPr>
        <p:txBody>
          <a:bodyPr anchor="t" rtlCol="false" tIns="0" lIns="0" bIns="0" rIns="0">
            <a:spAutoFit/>
          </a:bodyPr>
          <a:lstStyle/>
          <a:p>
            <a:pPr algn="l">
              <a:lnSpc>
                <a:spcPts val="1514"/>
              </a:lnSpc>
            </a:pPr>
            <a:r>
              <a:rPr lang="en-US" sz="1000" spc="1">
                <a:solidFill>
                  <a:srgbClr val="333333"/>
                </a:solidFill>
                <a:latin typeface="DejaVu Sans"/>
              </a:rPr>
              <a:t>Support &amp; encouragement Respectful of boundaries</a:t>
            </a:r>
          </a:p>
          <a:p>
            <a:pPr algn="l">
              <a:lnSpc>
                <a:spcPts val="1514"/>
              </a:lnSpc>
            </a:pPr>
            <a:r>
              <a:rPr lang="en-US" sz="1000" spc="1">
                <a:solidFill>
                  <a:srgbClr val="333333"/>
                </a:solidFill>
                <a:latin typeface="DejaVu Sans"/>
              </a:rPr>
              <a:t>Supports relationships with friends and family Honest, open and safe communication  Allows you freedom and respects your time</a:t>
            </a:r>
          </a:p>
          <a:p>
            <a:pPr algn="l">
              <a:lnSpc>
                <a:spcPts val="1200"/>
              </a:lnSpc>
            </a:pPr>
            <a:r>
              <a:rPr lang="en-US" sz="1000" spc="1">
                <a:solidFill>
                  <a:srgbClr val="333333"/>
                </a:solidFill>
                <a:latin typeface="DejaVu Sans"/>
              </a:rPr>
              <a:t>Supports your time for your own interests &amp; schedule</a:t>
            </a:r>
          </a:p>
        </p:txBody>
      </p:sp>
      <p:sp>
        <p:nvSpPr>
          <p:cNvPr name="TextBox 36" id="36"/>
          <p:cNvSpPr txBox="true"/>
          <p:nvPr/>
        </p:nvSpPr>
        <p:spPr>
          <a:xfrm rot="0">
            <a:off x="663710" y="9674451"/>
            <a:ext cx="2041364" cy="180975"/>
          </a:xfrm>
          <a:prstGeom prst="rect">
            <a:avLst/>
          </a:prstGeom>
        </p:spPr>
        <p:txBody>
          <a:bodyPr anchor="t" rtlCol="false" tIns="0" lIns="0" bIns="0" rIns="0">
            <a:spAutoFit/>
          </a:bodyPr>
          <a:lstStyle/>
          <a:p>
            <a:pPr algn="l">
              <a:lnSpc>
                <a:spcPts val="1439"/>
              </a:lnSpc>
            </a:pPr>
            <a:r>
              <a:rPr lang="en-US" sz="1200" spc="11">
                <a:solidFill>
                  <a:srgbClr val="FFFFFF"/>
                </a:solidFill>
                <a:latin typeface="TT Rounds Condensed Bold"/>
              </a:rPr>
              <a:t>SUPPORTLINE: 855 - BTS- 1777</a:t>
            </a:r>
          </a:p>
        </p:txBody>
      </p:sp>
      <p:sp>
        <p:nvSpPr>
          <p:cNvPr name="TextBox 37" id="37"/>
          <p:cNvSpPr txBox="true"/>
          <p:nvPr/>
        </p:nvSpPr>
        <p:spPr>
          <a:xfrm rot="0">
            <a:off x="5460441" y="9674451"/>
            <a:ext cx="929025" cy="180975"/>
          </a:xfrm>
          <a:prstGeom prst="rect">
            <a:avLst/>
          </a:prstGeom>
        </p:spPr>
        <p:txBody>
          <a:bodyPr anchor="t" rtlCol="false" tIns="0" lIns="0" bIns="0" rIns="0">
            <a:spAutoFit/>
          </a:bodyPr>
          <a:lstStyle/>
          <a:p>
            <a:pPr algn="l">
              <a:lnSpc>
                <a:spcPts val="1439"/>
              </a:lnSpc>
            </a:pPr>
            <a:r>
              <a:rPr lang="en-US" sz="1200" spc="11">
                <a:solidFill>
                  <a:srgbClr val="FFFFFF"/>
                </a:solidFill>
                <a:latin typeface="TT Rounds Condensed Bold"/>
              </a:rPr>
              <a:t>BTSADV. ORG</a:t>
            </a:r>
          </a:p>
        </p:txBody>
      </p:sp>
      <p:sp>
        <p:nvSpPr>
          <p:cNvPr name="TextBox 38" id="38"/>
          <p:cNvSpPr txBox="true"/>
          <p:nvPr/>
        </p:nvSpPr>
        <p:spPr>
          <a:xfrm rot="0">
            <a:off x="2314214" y="78105"/>
            <a:ext cx="3265174" cy="371475"/>
          </a:xfrm>
          <a:prstGeom prst="rect">
            <a:avLst/>
          </a:prstGeom>
        </p:spPr>
        <p:txBody>
          <a:bodyPr anchor="t" rtlCol="false" tIns="0" lIns="0" bIns="0" rIns="0">
            <a:spAutoFit/>
          </a:bodyPr>
          <a:lstStyle/>
          <a:p>
            <a:pPr algn="l">
              <a:lnSpc>
                <a:spcPts val="2940"/>
              </a:lnSpc>
            </a:pPr>
            <a:r>
              <a:rPr lang="en-US" sz="2450" spc="22">
                <a:solidFill>
                  <a:srgbClr val="FFFFFF"/>
                </a:solidFill>
                <a:latin typeface="TT Rounds Condensed Bold"/>
              </a:rPr>
              <a:t>BTSADV Survivor Toolkit</a:t>
            </a:r>
          </a:p>
        </p:txBody>
      </p:sp>
      <p:sp>
        <p:nvSpPr>
          <p:cNvPr name="TextBox 39" id="39"/>
          <p:cNvSpPr txBox="true"/>
          <p:nvPr/>
        </p:nvSpPr>
        <p:spPr>
          <a:xfrm rot="0">
            <a:off x="913904" y="605881"/>
            <a:ext cx="6235974" cy="495300"/>
          </a:xfrm>
          <a:prstGeom prst="rect">
            <a:avLst/>
          </a:prstGeom>
        </p:spPr>
        <p:txBody>
          <a:bodyPr anchor="t" rtlCol="false" tIns="0" lIns="0" bIns="0" rIns="0">
            <a:spAutoFit/>
          </a:bodyPr>
          <a:lstStyle/>
          <a:p>
            <a:pPr algn="l">
              <a:lnSpc>
                <a:spcPts val="3959"/>
              </a:lnSpc>
            </a:pPr>
            <a:r>
              <a:rPr lang="en-US" sz="3299" spc="29">
                <a:solidFill>
                  <a:srgbClr val="3C1B4E"/>
                </a:solidFill>
                <a:latin typeface="TT Rounds Condensed Bold"/>
              </a:rPr>
              <a:t>Healthy &amp; Unhealthy Relationships</a:t>
            </a:r>
          </a:p>
        </p:txBody>
      </p:sp>
      <p:sp>
        <p:nvSpPr>
          <p:cNvPr name="TextBox 40" id="40"/>
          <p:cNvSpPr txBox="true"/>
          <p:nvPr/>
        </p:nvSpPr>
        <p:spPr>
          <a:xfrm rot="0">
            <a:off x="958363" y="1173299"/>
            <a:ext cx="6499860" cy="608259"/>
          </a:xfrm>
          <a:prstGeom prst="rect">
            <a:avLst/>
          </a:prstGeom>
        </p:spPr>
        <p:txBody>
          <a:bodyPr anchor="t" rtlCol="false" tIns="0" lIns="0" bIns="0" rIns="0">
            <a:spAutoFit/>
          </a:bodyPr>
          <a:lstStyle/>
          <a:p>
            <a:pPr algn="l">
              <a:lnSpc>
                <a:spcPts val="2425"/>
              </a:lnSpc>
            </a:pPr>
            <a:r>
              <a:rPr lang="en-US" sz="1700" spc="2">
                <a:solidFill>
                  <a:srgbClr val="333333"/>
                </a:solidFill>
                <a:latin typeface="DejaVu Sans"/>
              </a:rPr>
              <a:t>Understanding the difference between appropriate and inappropriate treatment in a relationship</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772400" cy="527685"/>
            <a:chOff x="0" y="0"/>
            <a:chExt cx="10363200" cy="703580"/>
          </a:xfrm>
        </p:grpSpPr>
        <p:sp>
          <p:nvSpPr>
            <p:cNvPr name="Freeform 3" id="3"/>
            <p:cNvSpPr/>
            <p:nvPr/>
          </p:nvSpPr>
          <p:spPr>
            <a:xfrm flipH="false" flipV="false" rot="0">
              <a:off x="0" y="0"/>
              <a:ext cx="10363200" cy="703453"/>
            </a:xfrm>
            <a:custGeom>
              <a:avLst/>
              <a:gdLst/>
              <a:ahLst/>
              <a:cxnLst/>
              <a:rect r="r" b="b" t="t" l="l"/>
              <a:pathLst>
                <a:path h="703453" w="10363200">
                  <a:moveTo>
                    <a:pt x="10363200" y="703453"/>
                  </a:moveTo>
                  <a:lnTo>
                    <a:pt x="0" y="703453"/>
                  </a:lnTo>
                  <a:lnTo>
                    <a:pt x="0" y="0"/>
                  </a:lnTo>
                  <a:lnTo>
                    <a:pt x="10363200" y="0"/>
                  </a:lnTo>
                  <a:lnTo>
                    <a:pt x="10363200" y="703453"/>
                  </a:lnTo>
                  <a:close/>
                </a:path>
              </a:pathLst>
            </a:custGeom>
            <a:solidFill>
              <a:srgbClr val="3C1B4E"/>
            </a:solidFill>
          </p:spPr>
        </p:sp>
      </p:grpSp>
      <p:grpSp>
        <p:nvGrpSpPr>
          <p:cNvPr name="Group 4" id="4"/>
          <p:cNvGrpSpPr/>
          <p:nvPr/>
        </p:nvGrpSpPr>
        <p:grpSpPr>
          <a:xfrm rot="0">
            <a:off x="0" y="9531576"/>
            <a:ext cx="7772400" cy="527050"/>
            <a:chOff x="0" y="0"/>
            <a:chExt cx="10363200" cy="702733"/>
          </a:xfrm>
        </p:grpSpPr>
        <p:sp>
          <p:nvSpPr>
            <p:cNvPr name="Freeform 5" id="5"/>
            <p:cNvSpPr/>
            <p:nvPr/>
          </p:nvSpPr>
          <p:spPr>
            <a:xfrm flipH="false" flipV="false" rot="0">
              <a:off x="0" y="0"/>
              <a:ext cx="10363200" cy="702437"/>
            </a:xfrm>
            <a:custGeom>
              <a:avLst/>
              <a:gdLst/>
              <a:ahLst/>
              <a:cxnLst/>
              <a:rect r="r" b="b" t="t" l="l"/>
              <a:pathLst>
                <a:path h="702437" w="10363200">
                  <a:moveTo>
                    <a:pt x="0" y="702437"/>
                  </a:moveTo>
                  <a:lnTo>
                    <a:pt x="0" y="0"/>
                  </a:lnTo>
                  <a:lnTo>
                    <a:pt x="10363200" y="0"/>
                  </a:lnTo>
                  <a:lnTo>
                    <a:pt x="10363200" y="702437"/>
                  </a:lnTo>
                  <a:lnTo>
                    <a:pt x="0" y="702437"/>
                  </a:lnTo>
                  <a:close/>
                </a:path>
              </a:pathLst>
            </a:custGeom>
            <a:solidFill>
              <a:srgbClr val="3C1B4E"/>
            </a:solidFill>
          </p:spPr>
        </p:sp>
      </p:grpSp>
      <p:sp>
        <p:nvSpPr>
          <p:cNvPr name="Freeform 6" id="6"/>
          <p:cNvSpPr/>
          <p:nvPr/>
        </p:nvSpPr>
        <p:spPr>
          <a:xfrm flipH="false" flipV="false" rot="0">
            <a:off x="3560594" y="9503002"/>
            <a:ext cx="647699" cy="523874"/>
          </a:xfrm>
          <a:custGeom>
            <a:avLst/>
            <a:gdLst/>
            <a:ahLst/>
            <a:cxnLst/>
            <a:rect r="r" b="b" t="t" l="l"/>
            <a:pathLst>
              <a:path h="523874" w="647699">
                <a:moveTo>
                  <a:pt x="0" y="0"/>
                </a:moveTo>
                <a:lnTo>
                  <a:pt x="647699" y="0"/>
                </a:lnTo>
                <a:lnTo>
                  <a:pt x="647699" y="523874"/>
                </a:lnTo>
                <a:lnTo>
                  <a:pt x="0" y="523874"/>
                </a:lnTo>
                <a:lnTo>
                  <a:pt x="0" y="0"/>
                </a:lnTo>
                <a:close/>
              </a:path>
            </a:pathLst>
          </a:custGeom>
          <a:blipFill>
            <a:blip r:embed="rId3"/>
            <a:stretch>
              <a:fillRect l="0" t="0" r="0" b="-20"/>
            </a:stretch>
          </a:blipFill>
        </p:spPr>
      </p:sp>
      <p:sp>
        <p:nvSpPr>
          <p:cNvPr name="Freeform 7" id="7"/>
          <p:cNvSpPr/>
          <p:nvPr/>
        </p:nvSpPr>
        <p:spPr>
          <a:xfrm flipH="false" flipV="false" rot="0">
            <a:off x="1307798" y="1956739"/>
            <a:ext cx="1350242" cy="1350242"/>
          </a:xfrm>
          <a:custGeom>
            <a:avLst/>
            <a:gdLst/>
            <a:ahLst/>
            <a:cxnLst/>
            <a:rect r="r" b="b" t="t" l="l"/>
            <a:pathLst>
              <a:path h="1350242" w="1350242">
                <a:moveTo>
                  <a:pt x="0" y="0"/>
                </a:moveTo>
                <a:lnTo>
                  <a:pt x="1350242" y="0"/>
                </a:lnTo>
                <a:lnTo>
                  <a:pt x="1350242" y="1350242"/>
                </a:lnTo>
                <a:lnTo>
                  <a:pt x="0" y="1350242"/>
                </a:lnTo>
                <a:lnTo>
                  <a:pt x="0" y="0"/>
                </a:lnTo>
                <a:close/>
              </a:path>
            </a:pathLst>
          </a:custGeom>
          <a:blipFill>
            <a:blip r:embed="rId4"/>
            <a:stretch>
              <a:fillRect l="0" t="0" r="0" b="0"/>
            </a:stretch>
          </a:blipFill>
        </p:spPr>
      </p:sp>
      <p:sp>
        <p:nvSpPr>
          <p:cNvPr name="Freeform 8" id="8"/>
          <p:cNvSpPr/>
          <p:nvPr/>
        </p:nvSpPr>
        <p:spPr>
          <a:xfrm flipH="false" flipV="false" rot="0">
            <a:off x="4741429" y="1972372"/>
            <a:ext cx="1410809" cy="1410809"/>
          </a:xfrm>
          <a:custGeom>
            <a:avLst/>
            <a:gdLst/>
            <a:ahLst/>
            <a:cxnLst/>
            <a:rect r="r" b="b" t="t" l="l"/>
            <a:pathLst>
              <a:path h="1410809" w="1410809">
                <a:moveTo>
                  <a:pt x="0" y="0"/>
                </a:moveTo>
                <a:lnTo>
                  <a:pt x="1410809" y="0"/>
                </a:lnTo>
                <a:lnTo>
                  <a:pt x="1410809" y="1410809"/>
                </a:lnTo>
                <a:lnTo>
                  <a:pt x="0" y="1410809"/>
                </a:lnTo>
                <a:lnTo>
                  <a:pt x="0" y="0"/>
                </a:lnTo>
                <a:close/>
              </a:path>
            </a:pathLst>
          </a:custGeom>
          <a:blipFill>
            <a:blip r:embed="rId5"/>
            <a:stretch>
              <a:fillRect l="0" t="0" r="0" b="0"/>
            </a:stretch>
          </a:blipFill>
        </p:spPr>
      </p:sp>
      <p:sp>
        <p:nvSpPr>
          <p:cNvPr name="Freeform 9" id="9"/>
          <p:cNvSpPr/>
          <p:nvPr/>
        </p:nvSpPr>
        <p:spPr>
          <a:xfrm flipH="false" flipV="false" rot="0">
            <a:off x="1339245" y="4578886"/>
            <a:ext cx="1358914" cy="1358914"/>
          </a:xfrm>
          <a:custGeom>
            <a:avLst/>
            <a:gdLst/>
            <a:ahLst/>
            <a:cxnLst/>
            <a:rect r="r" b="b" t="t" l="l"/>
            <a:pathLst>
              <a:path h="1358914" w="1358914">
                <a:moveTo>
                  <a:pt x="0" y="0"/>
                </a:moveTo>
                <a:lnTo>
                  <a:pt x="1358914" y="0"/>
                </a:lnTo>
                <a:lnTo>
                  <a:pt x="1358914" y="1358914"/>
                </a:lnTo>
                <a:lnTo>
                  <a:pt x="0" y="1358914"/>
                </a:lnTo>
                <a:lnTo>
                  <a:pt x="0" y="0"/>
                </a:lnTo>
                <a:close/>
              </a:path>
            </a:pathLst>
          </a:custGeom>
          <a:blipFill>
            <a:blip r:embed="rId6"/>
            <a:stretch>
              <a:fillRect l="0" t="0" r="0" b="0"/>
            </a:stretch>
          </a:blipFill>
        </p:spPr>
      </p:sp>
      <p:sp>
        <p:nvSpPr>
          <p:cNvPr name="Freeform 10" id="10"/>
          <p:cNvSpPr/>
          <p:nvPr/>
        </p:nvSpPr>
        <p:spPr>
          <a:xfrm flipH="false" flipV="false" rot="0">
            <a:off x="4741429" y="4578886"/>
            <a:ext cx="1436377" cy="1436377"/>
          </a:xfrm>
          <a:custGeom>
            <a:avLst/>
            <a:gdLst/>
            <a:ahLst/>
            <a:cxnLst/>
            <a:rect r="r" b="b" t="t" l="l"/>
            <a:pathLst>
              <a:path h="1436377" w="1436377">
                <a:moveTo>
                  <a:pt x="0" y="0"/>
                </a:moveTo>
                <a:lnTo>
                  <a:pt x="1436377" y="0"/>
                </a:lnTo>
                <a:lnTo>
                  <a:pt x="1436377" y="1436377"/>
                </a:lnTo>
                <a:lnTo>
                  <a:pt x="0" y="1436377"/>
                </a:lnTo>
                <a:lnTo>
                  <a:pt x="0" y="0"/>
                </a:lnTo>
                <a:close/>
              </a:path>
            </a:pathLst>
          </a:custGeom>
          <a:blipFill>
            <a:blip r:embed="rId7"/>
            <a:stretch>
              <a:fillRect l="0" t="0" r="0" b="0"/>
            </a:stretch>
          </a:blipFill>
        </p:spPr>
      </p:sp>
      <p:sp>
        <p:nvSpPr>
          <p:cNvPr name="Freeform 11" id="11"/>
          <p:cNvSpPr/>
          <p:nvPr/>
        </p:nvSpPr>
        <p:spPr>
          <a:xfrm flipH="false" flipV="false" rot="0">
            <a:off x="3018115" y="6927672"/>
            <a:ext cx="1480104" cy="1480104"/>
          </a:xfrm>
          <a:custGeom>
            <a:avLst/>
            <a:gdLst/>
            <a:ahLst/>
            <a:cxnLst/>
            <a:rect r="r" b="b" t="t" l="l"/>
            <a:pathLst>
              <a:path h="1480104" w="1480104">
                <a:moveTo>
                  <a:pt x="0" y="0"/>
                </a:moveTo>
                <a:lnTo>
                  <a:pt x="1480104" y="0"/>
                </a:lnTo>
                <a:lnTo>
                  <a:pt x="1480104" y="1480104"/>
                </a:lnTo>
                <a:lnTo>
                  <a:pt x="0" y="1480104"/>
                </a:lnTo>
                <a:lnTo>
                  <a:pt x="0" y="0"/>
                </a:lnTo>
                <a:close/>
              </a:path>
            </a:pathLst>
          </a:custGeom>
          <a:blipFill>
            <a:blip r:embed="rId8"/>
            <a:stretch>
              <a:fillRect l="0" t="0" r="0" b="0"/>
            </a:stretch>
          </a:blipFill>
        </p:spPr>
      </p:sp>
      <p:sp>
        <p:nvSpPr>
          <p:cNvPr name="TextBox 12" id="12"/>
          <p:cNvSpPr txBox="true"/>
          <p:nvPr/>
        </p:nvSpPr>
        <p:spPr>
          <a:xfrm rot="0">
            <a:off x="752975" y="722487"/>
            <a:ext cx="6066562" cy="495300"/>
          </a:xfrm>
          <a:prstGeom prst="rect">
            <a:avLst/>
          </a:prstGeom>
        </p:spPr>
        <p:txBody>
          <a:bodyPr anchor="t" rtlCol="false" tIns="0" lIns="0" bIns="0" rIns="0">
            <a:spAutoFit/>
          </a:bodyPr>
          <a:lstStyle/>
          <a:p>
            <a:pPr algn="l">
              <a:lnSpc>
                <a:spcPts val="3839"/>
              </a:lnSpc>
            </a:pPr>
            <a:r>
              <a:rPr lang="en-US" sz="3199" spc="29">
                <a:solidFill>
                  <a:srgbClr val="3C1B4E"/>
                </a:solidFill>
                <a:latin typeface="TT Rounds Condensed Bold"/>
              </a:rPr>
              <a:t>Understanding the Stages of Grief</a:t>
            </a:r>
            <a:r>
              <a:rPr lang="en-US" sz="3199" spc="29">
                <a:solidFill>
                  <a:srgbClr val="FFFFFF"/>
                </a:solidFill>
                <a:latin typeface="TT Rounds Condensed Bold"/>
              </a:rPr>
              <a:t>1	</a:t>
            </a:r>
          </a:p>
        </p:txBody>
      </p:sp>
      <p:sp>
        <p:nvSpPr>
          <p:cNvPr name="TextBox 13" id="13"/>
          <p:cNvSpPr txBox="true"/>
          <p:nvPr/>
        </p:nvSpPr>
        <p:spPr>
          <a:xfrm rot="0">
            <a:off x="1545575" y="4742795"/>
            <a:ext cx="183515" cy="342265"/>
          </a:xfrm>
          <a:prstGeom prst="rect">
            <a:avLst/>
          </a:prstGeom>
        </p:spPr>
        <p:txBody>
          <a:bodyPr anchor="t" rtlCol="false" tIns="0" lIns="0" bIns="0" rIns="0">
            <a:spAutoFit/>
          </a:bodyPr>
          <a:lstStyle/>
          <a:p>
            <a:pPr algn="l">
              <a:lnSpc>
                <a:spcPts val="2520"/>
              </a:lnSpc>
            </a:pPr>
            <a:r>
              <a:rPr lang="en-US" sz="2100" spc="19">
                <a:solidFill>
                  <a:srgbClr val="FFFFFF"/>
                </a:solidFill>
                <a:latin typeface="TT Rounds Condensed Bold"/>
              </a:rPr>
              <a:t>3</a:t>
            </a:r>
          </a:p>
        </p:txBody>
      </p:sp>
      <p:sp>
        <p:nvSpPr>
          <p:cNvPr name="TextBox 14" id="14"/>
          <p:cNvSpPr txBox="true"/>
          <p:nvPr/>
        </p:nvSpPr>
        <p:spPr>
          <a:xfrm rot="0">
            <a:off x="2301668" y="78105"/>
            <a:ext cx="3290079" cy="371475"/>
          </a:xfrm>
          <a:prstGeom prst="rect">
            <a:avLst/>
          </a:prstGeom>
        </p:spPr>
        <p:txBody>
          <a:bodyPr anchor="t" rtlCol="false" tIns="0" lIns="0" bIns="0" rIns="0">
            <a:spAutoFit/>
          </a:bodyPr>
          <a:lstStyle/>
          <a:p>
            <a:pPr algn="l">
              <a:lnSpc>
                <a:spcPts val="2940"/>
              </a:lnSpc>
            </a:pPr>
            <a:r>
              <a:rPr lang="en-US" sz="2450" spc="22">
                <a:solidFill>
                  <a:srgbClr val="FFFFFF"/>
                </a:solidFill>
                <a:latin typeface="TT Rounds Condensed Bold"/>
              </a:rPr>
              <a:t>BTSADV Survivor Toolkit</a:t>
            </a:r>
          </a:p>
        </p:txBody>
      </p:sp>
      <p:sp>
        <p:nvSpPr>
          <p:cNvPr name="TextBox 15" id="15"/>
          <p:cNvSpPr txBox="true"/>
          <p:nvPr/>
        </p:nvSpPr>
        <p:spPr>
          <a:xfrm rot="0">
            <a:off x="699509" y="3383181"/>
            <a:ext cx="2870200" cy="995680"/>
          </a:xfrm>
          <a:prstGeom prst="rect">
            <a:avLst/>
          </a:prstGeom>
        </p:spPr>
        <p:txBody>
          <a:bodyPr anchor="t" rtlCol="false" tIns="0" lIns="0" bIns="0" rIns="0">
            <a:spAutoFit/>
          </a:bodyPr>
          <a:lstStyle/>
          <a:p>
            <a:pPr algn="ctr">
              <a:lnSpc>
                <a:spcPts val="2160"/>
              </a:lnSpc>
            </a:pPr>
            <a:r>
              <a:rPr lang="en-US" sz="1800" spc="16">
                <a:solidFill>
                  <a:srgbClr val="3C1B4E"/>
                </a:solidFill>
                <a:latin typeface="TT Rounds Condensed Bold"/>
              </a:rPr>
              <a:t>Denial</a:t>
            </a:r>
          </a:p>
          <a:p>
            <a:pPr algn="just">
              <a:lnSpc>
                <a:spcPts val="1650"/>
              </a:lnSpc>
            </a:pPr>
            <a:r>
              <a:rPr lang="en-US" sz="1100" spc="0">
                <a:solidFill>
                  <a:srgbClr val="333333"/>
                </a:solidFill>
                <a:latin typeface="Merriweather Sans"/>
              </a:rPr>
              <a:t>Getting through the challenges that are connected to the past and giving yourself permission to experience this.</a:t>
            </a:r>
          </a:p>
        </p:txBody>
      </p:sp>
      <p:sp>
        <p:nvSpPr>
          <p:cNvPr name="TextBox 16" id="16"/>
          <p:cNvSpPr txBox="true"/>
          <p:nvPr/>
        </p:nvSpPr>
        <p:spPr>
          <a:xfrm rot="0">
            <a:off x="824370" y="5909614"/>
            <a:ext cx="2752090" cy="782955"/>
          </a:xfrm>
          <a:prstGeom prst="rect">
            <a:avLst/>
          </a:prstGeom>
        </p:spPr>
        <p:txBody>
          <a:bodyPr anchor="t" rtlCol="false" tIns="0" lIns="0" bIns="0" rIns="0">
            <a:spAutoFit/>
          </a:bodyPr>
          <a:lstStyle/>
          <a:p>
            <a:pPr algn="ctr">
              <a:lnSpc>
                <a:spcPts val="2160"/>
              </a:lnSpc>
            </a:pPr>
            <a:r>
              <a:rPr lang="en-US" sz="1800" spc="16">
                <a:solidFill>
                  <a:srgbClr val="3C1B4E"/>
                </a:solidFill>
                <a:latin typeface="TT Rounds Condensed Bold"/>
              </a:rPr>
              <a:t>Bargaining</a:t>
            </a:r>
          </a:p>
          <a:p>
            <a:pPr algn="ctr">
              <a:lnSpc>
                <a:spcPts val="1650"/>
              </a:lnSpc>
            </a:pPr>
            <a:r>
              <a:rPr lang="en-US" sz="1100" spc="0">
                <a:solidFill>
                  <a:srgbClr val="333333"/>
                </a:solidFill>
                <a:latin typeface="Merriweather Sans"/>
              </a:rPr>
              <a:t>Understand what is best for your life, get curious, do real thinking.</a:t>
            </a:r>
          </a:p>
        </p:txBody>
      </p:sp>
      <p:sp>
        <p:nvSpPr>
          <p:cNvPr name="TextBox 17" id="17"/>
          <p:cNvSpPr txBox="true"/>
          <p:nvPr/>
        </p:nvSpPr>
        <p:spPr>
          <a:xfrm rot="0">
            <a:off x="3862608" y="3383181"/>
            <a:ext cx="3531235" cy="995680"/>
          </a:xfrm>
          <a:prstGeom prst="rect">
            <a:avLst/>
          </a:prstGeom>
        </p:spPr>
        <p:txBody>
          <a:bodyPr anchor="t" rtlCol="false" tIns="0" lIns="0" bIns="0" rIns="0">
            <a:spAutoFit/>
          </a:bodyPr>
          <a:lstStyle/>
          <a:p>
            <a:pPr algn="ctr">
              <a:lnSpc>
                <a:spcPts val="2160"/>
              </a:lnSpc>
            </a:pPr>
            <a:r>
              <a:rPr lang="en-US" sz="1800" spc="16">
                <a:solidFill>
                  <a:srgbClr val="3C1B4E"/>
                </a:solidFill>
                <a:latin typeface="TT Rounds Condensed Bold"/>
              </a:rPr>
              <a:t>Anger</a:t>
            </a:r>
          </a:p>
          <a:p>
            <a:pPr algn="ctr">
              <a:lnSpc>
                <a:spcPts val="1650"/>
              </a:lnSpc>
            </a:pPr>
            <a:r>
              <a:rPr lang="en-US" sz="1100" spc="0">
                <a:solidFill>
                  <a:srgbClr val="333333"/>
                </a:solidFill>
                <a:latin typeface="Merriweather Sans"/>
              </a:rPr>
              <a:t>Get upset, healthy release, challenge your thoughts, deep breath in (take in the negative), and deep breath out (release its stronghold).</a:t>
            </a:r>
          </a:p>
        </p:txBody>
      </p:sp>
      <p:sp>
        <p:nvSpPr>
          <p:cNvPr name="TextBox 18" id="18"/>
          <p:cNvSpPr txBox="true"/>
          <p:nvPr/>
        </p:nvSpPr>
        <p:spPr>
          <a:xfrm rot="0">
            <a:off x="4014404" y="5909614"/>
            <a:ext cx="3227705" cy="1202055"/>
          </a:xfrm>
          <a:prstGeom prst="rect">
            <a:avLst/>
          </a:prstGeom>
        </p:spPr>
        <p:txBody>
          <a:bodyPr anchor="t" rtlCol="false" tIns="0" lIns="0" bIns="0" rIns="0">
            <a:spAutoFit/>
          </a:bodyPr>
          <a:lstStyle/>
          <a:p>
            <a:pPr algn="ctr">
              <a:lnSpc>
                <a:spcPts val="2160"/>
              </a:lnSpc>
            </a:pPr>
            <a:r>
              <a:rPr lang="en-US" sz="1800" spc="16">
                <a:solidFill>
                  <a:srgbClr val="3C1B4E"/>
                </a:solidFill>
                <a:latin typeface="TT Rounds Condensed Bold"/>
              </a:rPr>
              <a:t>Depression</a:t>
            </a:r>
          </a:p>
          <a:p>
            <a:pPr algn="ctr">
              <a:lnSpc>
                <a:spcPts val="1650"/>
              </a:lnSpc>
            </a:pPr>
            <a:r>
              <a:rPr lang="en-US" sz="1100" spc="0">
                <a:solidFill>
                  <a:srgbClr val="333333"/>
                </a:solidFill>
                <a:latin typeface="Merriweather Sans"/>
              </a:rPr>
              <a:t>Sadness, anxiety, difficult feelings, knowing it's okay to feel these things. Keep in mind that moving forward is necessary for  overall well-being.</a:t>
            </a:r>
          </a:p>
        </p:txBody>
      </p:sp>
      <p:sp>
        <p:nvSpPr>
          <p:cNvPr name="TextBox 19" id="19"/>
          <p:cNvSpPr txBox="true"/>
          <p:nvPr/>
        </p:nvSpPr>
        <p:spPr>
          <a:xfrm rot="0">
            <a:off x="1535443" y="8329555"/>
            <a:ext cx="4751705" cy="772160"/>
          </a:xfrm>
          <a:prstGeom prst="rect">
            <a:avLst/>
          </a:prstGeom>
        </p:spPr>
        <p:txBody>
          <a:bodyPr anchor="t" rtlCol="false" tIns="0" lIns="0" bIns="0" rIns="0">
            <a:spAutoFit/>
          </a:bodyPr>
          <a:lstStyle/>
          <a:p>
            <a:pPr algn="ctr">
              <a:lnSpc>
                <a:spcPts val="2160"/>
              </a:lnSpc>
            </a:pPr>
            <a:r>
              <a:rPr lang="en-US" sz="1800" spc="16">
                <a:solidFill>
                  <a:srgbClr val="3C1B4E"/>
                </a:solidFill>
                <a:latin typeface="TT Rounds Condensed Bold"/>
              </a:rPr>
              <a:t>Acceptance</a:t>
            </a:r>
          </a:p>
          <a:p>
            <a:pPr algn="ctr">
              <a:lnSpc>
                <a:spcPts val="1650"/>
              </a:lnSpc>
            </a:pPr>
            <a:r>
              <a:rPr lang="en-US" sz="1100" spc="0">
                <a:solidFill>
                  <a:srgbClr val="333333"/>
                </a:solidFill>
                <a:latin typeface="Merriweather Sans"/>
              </a:rPr>
              <a:t>Recover and elevate past the pain, understand that it no longer owns you and you can grow from it.</a:t>
            </a:r>
          </a:p>
        </p:txBody>
      </p:sp>
      <p:sp>
        <p:nvSpPr>
          <p:cNvPr name="TextBox 20" id="20"/>
          <p:cNvSpPr txBox="true"/>
          <p:nvPr/>
        </p:nvSpPr>
        <p:spPr>
          <a:xfrm rot="0">
            <a:off x="458915" y="9678063"/>
            <a:ext cx="2173319" cy="180975"/>
          </a:xfrm>
          <a:prstGeom prst="rect">
            <a:avLst/>
          </a:prstGeom>
        </p:spPr>
        <p:txBody>
          <a:bodyPr anchor="t" rtlCol="false" tIns="0" lIns="0" bIns="0" rIns="0">
            <a:spAutoFit/>
          </a:bodyPr>
          <a:lstStyle/>
          <a:p>
            <a:pPr algn="l">
              <a:lnSpc>
                <a:spcPts val="1439"/>
              </a:lnSpc>
            </a:pPr>
            <a:r>
              <a:rPr lang="en-US" sz="1200" spc="11">
                <a:solidFill>
                  <a:srgbClr val="FFFFFF"/>
                </a:solidFill>
                <a:latin typeface="TT Rounds Condensed Bold"/>
              </a:rPr>
              <a:t>SUPPORTLINE: 855 - BTS- 1777</a:t>
            </a:r>
          </a:p>
        </p:txBody>
      </p:sp>
      <p:sp>
        <p:nvSpPr>
          <p:cNvPr name="TextBox 21" id="21"/>
          <p:cNvSpPr txBox="true"/>
          <p:nvPr/>
        </p:nvSpPr>
        <p:spPr>
          <a:xfrm rot="0">
            <a:off x="5459617" y="9678063"/>
            <a:ext cx="961661" cy="180975"/>
          </a:xfrm>
          <a:prstGeom prst="rect">
            <a:avLst/>
          </a:prstGeom>
        </p:spPr>
        <p:txBody>
          <a:bodyPr anchor="t" rtlCol="false" tIns="0" lIns="0" bIns="0" rIns="0">
            <a:spAutoFit/>
          </a:bodyPr>
          <a:lstStyle/>
          <a:p>
            <a:pPr algn="l">
              <a:lnSpc>
                <a:spcPts val="1439"/>
              </a:lnSpc>
            </a:pPr>
            <a:r>
              <a:rPr lang="en-US" sz="1200" spc="11">
                <a:solidFill>
                  <a:srgbClr val="FFFFFF"/>
                </a:solidFill>
                <a:latin typeface="TT Rounds Condensed Bold"/>
              </a:rPr>
              <a:t>BTSADV. ORG</a:t>
            </a:r>
          </a:p>
        </p:txBody>
      </p:sp>
      <p:sp>
        <p:nvSpPr>
          <p:cNvPr name="TextBox 22" id="22"/>
          <p:cNvSpPr txBox="true"/>
          <p:nvPr/>
        </p:nvSpPr>
        <p:spPr>
          <a:xfrm rot="0">
            <a:off x="777240" y="1268759"/>
            <a:ext cx="6387465" cy="598907"/>
          </a:xfrm>
          <a:prstGeom prst="rect">
            <a:avLst/>
          </a:prstGeom>
        </p:spPr>
        <p:txBody>
          <a:bodyPr anchor="t" rtlCol="false" tIns="0" lIns="0" bIns="0" rIns="0">
            <a:spAutoFit/>
          </a:bodyPr>
          <a:lstStyle/>
          <a:p>
            <a:pPr algn="l">
              <a:lnSpc>
                <a:spcPts val="2424"/>
              </a:lnSpc>
            </a:pPr>
            <a:r>
              <a:rPr lang="en-US" sz="1700">
                <a:solidFill>
                  <a:srgbClr val="333333"/>
                </a:solidFill>
                <a:latin typeface="Merriweather Sans"/>
              </a:rPr>
              <a:t>Helping you acknowledge your past experience in a healthy way.</a:t>
            </a:r>
            <a:r>
              <a:rPr lang="en-US" sz="1700">
                <a:solidFill>
                  <a:srgbClr val="FFFFFF"/>
                </a:solidFill>
                <a:latin typeface="Merriweather Sans Bold"/>
              </a:rPr>
              <a:t>1	2</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99225" y="3666004"/>
            <a:ext cx="116131" cy="117474"/>
          </a:xfrm>
          <a:custGeom>
            <a:avLst/>
            <a:gdLst/>
            <a:ahLst/>
            <a:cxnLst/>
            <a:rect r="r" b="b" t="t" l="l"/>
            <a:pathLst>
              <a:path h="117474" w="116131">
                <a:moveTo>
                  <a:pt x="0" y="0"/>
                </a:moveTo>
                <a:lnTo>
                  <a:pt x="116131" y="0"/>
                </a:lnTo>
                <a:lnTo>
                  <a:pt x="116131" y="117474"/>
                </a:lnTo>
                <a:lnTo>
                  <a:pt x="0" y="117474"/>
                </a:lnTo>
                <a:lnTo>
                  <a:pt x="0" y="0"/>
                </a:lnTo>
                <a:close/>
              </a:path>
            </a:pathLst>
          </a:custGeom>
          <a:blipFill>
            <a:blip r:embed="rId3"/>
            <a:stretch>
              <a:fillRect l="0" t="0" r="-1156" b="0"/>
            </a:stretch>
          </a:blipFill>
        </p:spPr>
      </p:sp>
      <p:sp>
        <p:nvSpPr>
          <p:cNvPr name="Freeform 3" id="3"/>
          <p:cNvSpPr/>
          <p:nvPr/>
        </p:nvSpPr>
        <p:spPr>
          <a:xfrm flipH="false" flipV="false" rot="0">
            <a:off x="1757290" y="3812847"/>
            <a:ext cx="104518" cy="105727"/>
          </a:xfrm>
          <a:custGeom>
            <a:avLst/>
            <a:gdLst/>
            <a:ahLst/>
            <a:cxnLst/>
            <a:rect r="r" b="b" t="t" l="l"/>
            <a:pathLst>
              <a:path h="105727" w="104518">
                <a:moveTo>
                  <a:pt x="0" y="0"/>
                </a:moveTo>
                <a:lnTo>
                  <a:pt x="104518" y="0"/>
                </a:lnTo>
                <a:lnTo>
                  <a:pt x="104518" y="105727"/>
                </a:lnTo>
                <a:lnTo>
                  <a:pt x="0" y="105727"/>
                </a:lnTo>
                <a:lnTo>
                  <a:pt x="0" y="0"/>
                </a:lnTo>
                <a:close/>
              </a:path>
            </a:pathLst>
          </a:custGeom>
          <a:blipFill>
            <a:blip r:embed="rId4"/>
            <a:stretch>
              <a:fillRect l="0" t="0" r="0" b="-3349"/>
            </a:stretch>
          </a:blipFill>
        </p:spPr>
      </p:sp>
      <p:sp>
        <p:nvSpPr>
          <p:cNvPr name="Freeform 4" id="4"/>
          <p:cNvSpPr/>
          <p:nvPr/>
        </p:nvSpPr>
        <p:spPr>
          <a:xfrm flipH="false" flipV="false" rot="0">
            <a:off x="1746024" y="6166861"/>
            <a:ext cx="216631" cy="434238"/>
          </a:xfrm>
          <a:custGeom>
            <a:avLst/>
            <a:gdLst/>
            <a:ahLst/>
            <a:cxnLst/>
            <a:rect r="r" b="b" t="t" l="l"/>
            <a:pathLst>
              <a:path h="434238" w="216631">
                <a:moveTo>
                  <a:pt x="0" y="0"/>
                </a:moveTo>
                <a:lnTo>
                  <a:pt x="216631" y="0"/>
                </a:lnTo>
                <a:lnTo>
                  <a:pt x="216631" y="434238"/>
                </a:lnTo>
                <a:lnTo>
                  <a:pt x="0" y="434238"/>
                </a:lnTo>
                <a:lnTo>
                  <a:pt x="0" y="0"/>
                </a:lnTo>
                <a:close/>
              </a:path>
            </a:pathLst>
          </a:custGeom>
          <a:blipFill>
            <a:blip r:embed="rId5"/>
            <a:stretch>
              <a:fillRect l="0" t="0" r="0" b="-883"/>
            </a:stretch>
          </a:blipFill>
        </p:spPr>
      </p:sp>
      <p:sp>
        <p:nvSpPr>
          <p:cNvPr name="Freeform 5" id="5"/>
          <p:cNvSpPr/>
          <p:nvPr/>
        </p:nvSpPr>
        <p:spPr>
          <a:xfrm flipH="false" flipV="false" rot="0">
            <a:off x="1467907" y="6166861"/>
            <a:ext cx="216640" cy="434238"/>
          </a:xfrm>
          <a:custGeom>
            <a:avLst/>
            <a:gdLst/>
            <a:ahLst/>
            <a:cxnLst/>
            <a:rect r="r" b="b" t="t" l="l"/>
            <a:pathLst>
              <a:path h="434238" w="216640">
                <a:moveTo>
                  <a:pt x="0" y="0"/>
                </a:moveTo>
                <a:lnTo>
                  <a:pt x="216640" y="0"/>
                </a:lnTo>
                <a:lnTo>
                  <a:pt x="216640" y="434238"/>
                </a:lnTo>
                <a:lnTo>
                  <a:pt x="0" y="434238"/>
                </a:lnTo>
                <a:lnTo>
                  <a:pt x="0" y="0"/>
                </a:lnTo>
                <a:close/>
              </a:path>
            </a:pathLst>
          </a:custGeom>
          <a:blipFill>
            <a:blip r:embed="rId6"/>
            <a:stretch>
              <a:fillRect l="0" t="0" r="-1322" b="0"/>
            </a:stretch>
          </a:blipFill>
        </p:spPr>
      </p:sp>
      <p:sp>
        <p:nvSpPr>
          <p:cNvPr name="Freeform 6" id="6"/>
          <p:cNvSpPr/>
          <p:nvPr/>
        </p:nvSpPr>
        <p:spPr>
          <a:xfrm flipH="false" flipV="false" rot="0">
            <a:off x="2839263" y="4466478"/>
            <a:ext cx="2094230" cy="2094230"/>
          </a:xfrm>
          <a:custGeom>
            <a:avLst/>
            <a:gdLst/>
            <a:ahLst/>
            <a:cxnLst/>
            <a:rect r="r" b="b" t="t" l="l"/>
            <a:pathLst>
              <a:path h="2094230" w="2094230">
                <a:moveTo>
                  <a:pt x="0" y="0"/>
                </a:moveTo>
                <a:lnTo>
                  <a:pt x="2094230" y="0"/>
                </a:lnTo>
                <a:lnTo>
                  <a:pt x="2094230" y="2094230"/>
                </a:lnTo>
                <a:lnTo>
                  <a:pt x="0" y="209423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0" y="9531576"/>
            <a:ext cx="7772400" cy="527050"/>
            <a:chOff x="0" y="0"/>
            <a:chExt cx="10363200" cy="702733"/>
          </a:xfrm>
        </p:grpSpPr>
        <p:sp>
          <p:nvSpPr>
            <p:cNvPr name="Freeform 8" id="8"/>
            <p:cNvSpPr/>
            <p:nvPr/>
          </p:nvSpPr>
          <p:spPr>
            <a:xfrm flipH="false" flipV="false" rot="0">
              <a:off x="0" y="0"/>
              <a:ext cx="10363200" cy="702437"/>
            </a:xfrm>
            <a:custGeom>
              <a:avLst/>
              <a:gdLst/>
              <a:ahLst/>
              <a:cxnLst/>
              <a:rect r="r" b="b" t="t" l="l"/>
              <a:pathLst>
                <a:path h="702437" w="10363200">
                  <a:moveTo>
                    <a:pt x="0" y="702437"/>
                  </a:moveTo>
                  <a:lnTo>
                    <a:pt x="0" y="0"/>
                  </a:lnTo>
                  <a:lnTo>
                    <a:pt x="10363200" y="0"/>
                  </a:lnTo>
                  <a:lnTo>
                    <a:pt x="10363200" y="702437"/>
                  </a:lnTo>
                  <a:lnTo>
                    <a:pt x="0" y="702437"/>
                  </a:lnTo>
                  <a:close/>
                </a:path>
              </a:pathLst>
            </a:custGeom>
            <a:solidFill>
              <a:srgbClr val="3C1B4E"/>
            </a:solidFill>
          </p:spPr>
        </p:sp>
      </p:grpSp>
      <p:sp>
        <p:nvSpPr>
          <p:cNvPr name="Freeform 9" id="9"/>
          <p:cNvSpPr/>
          <p:nvPr/>
        </p:nvSpPr>
        <p:spPr>
          <a:xfrm flipH="false" flipV="false" rot="0">
            <a:off x="3560594" y="9503002"/>
            <a:ext cx="647699" cy="523874"/>
          </a:xfrm>
          <a:custGeom>
            <a:avLst/>
            <a:gdLst/>
            <a:ahLst/>
            <a:cxnLst/>
            <a:rect r="r" b="b" t="t" l="l"/>
            <a:pathLst>
              <a:path h="523874" w="647699">
                <a:moveTo>
                  <a:pt x="0" y="0"/>
                </a:moveTo>
                <a:lnTo>
                  <a:pt x="647699" y="0"/>
                </a:lnTo>
                <a:lnTo>
                  <a:pt x="647699" y="523874"/>
                </a:lnTo>
                <a:lnTo>
                  <a:pt x="0" y="523874"/>
                </a:lnTo>
                <a:lnTo>
                  <a:pt x="0" y="0"/>
                </a:lnTo>
                <a:close/>
              </a:path>
            </a:pathLst>
          </a:custGeom>
          <a:blipFill>
            <a:blip r:embed="rId9"/>
            <a:stretch>
              <a:fillRect l="0" t="0" r="0" b="-20"/>
            </a:stretch>
          </a:blipFill>
        </p:spPr>
      </p:sp>
      <p:grpSp>
        <p:nvGrpSpPr>
          <p:cNvPr name="Group 10" id="10"/>
          <p:cNvGrpSpPr/>
          <p:nvPr/>
        </p:nvGrpSpPr>
        <p:grpSpPr>
          <a:xfrm rot="0">
            <a:off x="0" y="0"/>
            <a:ext cx="7772400" cy="527685"/>
            <a:chOff x="0" y="0"/>
            <a:chExt cx="10363200" cy="703580"/>
          </a:xfrm>
        </p:grpSpPr>
        <p:sp>
          <p:nvSpPr>
            <p:cNvPr name="Freeform 11" id="11"/>
            <p:cNvSpPr/>
            <p:nvPr/>
          </p:nvSpPr>
          <p:spPr>
            <a:xfrm flipH="false" flipV="false" rot="0">
              <a:off x="0" y="0"/>
              <a:ext cx="10363200" cy="703453"/>
            </a:xfrm>
            <a:custGeom>
              <a:avLst/>
              <a:gdLst/>
              <a:ahLst/>
              <a:cxnLst/>
              <a:rect r="r" b="b" t="t" l="l"/>
              <a:pathLst>
                <a:path h="703453" w="10363200">
                  <a:moveTo>
                    <a:pt x="10363200" y="703453"/>
                  </a:moveTo>
                  <a:lnTo>
                    <a:pt x="0" y="703453"/>
                  </a:lnTo>
                  <a:lnTo>
                    <a:pt x="0" y="0"/>
                  </a:lnTo>
                  <a:lnTo>
                    <a:pt x="10363200" y="0"/>
                  </a:lnTo>
                  <a:lnTo>
                    <a:pt x="10363200" y="703453"/>
                  </a:lnTo>
                  <a:close/>
                </a:path>
              </a:pathLst>
            </a:custGeom>
            <a:solidFill>
              <a:srgbClr val="3C1B4E"/>
            </a:solidFill>
          </p:spPr>
        </p:sp>
      </p:grpSp>
      <p:sp>
        <p:nvSpPr>
          <p:cNvPr name="Freeform 12" id="12"/>
          <p:cNvSpPr/>
          <p:nvPr/>
        </p:nvSpPr>
        <p:spPr>
          <a:xfrm flipH="false" flipV="false" rot="0">
            <a:off x="5600472" y="3344767"/>
            <a:ext cx="1121687" cy="1121687"/>
          </a:xfrm>
          <a:custGeom>
            <a:avLst/>
            <a:gdLst/>
            <a:ahLst/>
            <a:cxnLst/>
            <a:rect r="r" b="b" t="t" l="l"/>
            <a:pathLst>
              <a:path h="1121687" w="1121687">
                <a:moveTo>
                  <a:pt x="0" y="0"/>
                </a:moveTo>
                <a:lnTo>
                  <a:pt x="1121687" y="0"/>
                </a:lnTo>
                <a:lnTo>
                  <a:pt x="1121687" y="1121687"/>
                </a:lnTo>
                <a:lnTo>
                  <a:pt x="0" y="1121687"/>
                </a:lnTo>
                <a:lnTo>
                  <a:pt x="0" y="0"/>
                </a:lnTo>
                <a:close/>
              </a:path>
            </a:pathLst>
          </a:custGeom>
          <a:blipFill>
            <a:blip r:embed="rId10"/>
            <a:stretch>
              <a:fillRect l="0" t="0" r="0" b="0"/>
            </a:stretch>
          </a:blipFill>
        </p:spPr>
      </p:sp>
      <p:sp>
        <p:nvSpPr>
          <p:cNvPr name="Freeform 13" id="13"/>
          <p:cNvSpPr/>
          <p:nvPr/>
        </p:nvSpPr>
        <p:spPr>
          <a:xfrm flipH="false" flipV="false" rot="0">
            <a:off x="5545909" y="5836476"/>
            <a:ext cx="1095009" cy="1095009"/>
          </a:xfrm>
          <a:custGeom>
            <a:avLst/>
            <a:gdLst/>
            <a:ahLst/>
            <a:cxnLst/>
            <a:rect r="r" b="b" t="t" l="l"/>
            <a:pathLst>
              <a:path h="1095009" w="1095009">
                <a:moveTo>
                  <a:pt x="0" y="0"/>
                </a:moveTo>
                <a:lnTo>
                  <a:pt x="1095009" y="0"/>
                </a:lnTo>
                <a:lnTo>
                  <a:pt x="1095009" y="1095008"/>
                </a:lnTo>
                <a:lnTo>
                  <a:pt x="0" y="1095008"/>
                </a:lnTo>
                <a:lnTo>
                  <a:pt x="0" y="0"/>
                </a:lnTo>
                <a:close/>
              </a:path>
            </a:pathLst>
          </a:custGeom>
          <a:blipFill>
            <a:blip r:embed="rId11"/>
            <a:stretch>
              <a:fillRect l="0" t="0" r="0" b="0"/>
            </a:stretch>
          </a:blipFill>
        </p:spPr>
      </p:sp>
      <p:sp>
        <p:nvSpPr>
          <p:cNvPr name="Freeform 14" id="14"/>
          <p:cNvSpPr/>
          <p:nvPr/>
        </p:nvSpPr>
        <p:spPr>
          <a:xfrm flipH="false" flipV="false" rot="0">
            <a:off x="3282227" y="1938057"/>
            <a:ext cx="1137201" cy="1137201"/>
          </a:xfrm>
          <a:custGeom>
            <a:avLst/>
            <a:gdLst/>
            <a:ahLst/>
            <a:cxnLst/>
            <a:rect r="r" b="b" t="t" l="l"/>
            <a:pathLst>
              <a:path h="1137201" w="1137201">
                <a:moveTo>
                  <a:pt x="0" y="0"/>
                </a:moveTo>
                <a:lnTo>
                  <a:pt x="1137201" y="0"/>
                </a:lnTo>
                <a:lnTo>
                  <a:pt x="1137201" y="1137201"/>
                </a:lnTo>
                <a:lnTo>
                  <a:pt x="0" y="1137201"/>
                </a:lnTo>
                <a:lnTo>
                  <a:pt x="0" y="0"/>
                </a:lnTo>
                <a:close/>
              </a:path>
            </a:pathLst>
          </a:custGeom>
          <a:blipFill>
            <a:blip r:embed="rId12"/>
            <a:stretch>
              <a:fillRect l="0" t="0" r="0" b="0"/>
            </a:stretch>
          </a:blipFill>
        </p:spPr>
      </p:sp>
      <p:sp>
        <p:nvSpPr>
          <p:cNvPr name="Freeform 15" id="15"/>
          <p:cNvSpPr/>
          <p:nvPr/>
        </p:nvSpPr>
        <p:spPr>
          <a:xfrm flipH="false" flipV="false" rot="0">
            <a:off x="894100" y="3344767"/>
            <a:ext cx="1147614" cy="1147614"/>
          </a:xfrm>
          <a:custGeom>
            <a:avLst/>
            <a:gdLst/>
            <a:ahLst/>
            <a:cxnLst/>
            <a:rect r="r" b="b" t="t" l="l"/>
            <a:pathLst>
              <a:path h="1147614" w="1147614">
                <a:moveTo>
                  <a:pt x="0" y="0"/>
                </a:moveTo>
                <a:lnTo>
                  <a:pt x="1147614" y="0"/>
                </a:lnTo>
                <a:lnTo>
                  <a:pt x="1147614" y="1147614"/>
                </a:lnTo>
                <a:lnTo>
                  <a:pt x="0" y="1147614"/>
                </a:lnTo>
                <a:lnTo>
                  <a:pt x="0" y="0"/>
                </a:lnTo>
                <a:close/>
              </a:path>
            </a:pathLst>
          </a:custGeom>
          <a:blipFill>
            <a:blip r:embed="rId13"/>
            <a:stretch>
              <a:fillRect l="0" t="0" r="0" b="0"/>
            </a:stretch>
          </a:blipFill>
        </p:spPr>
      </p:sp>
      <p:sp>
        <p:nvSpPr>
          <p:cNvPr name="Freeform 16" id="16"/>
          <p:cNvSpPr/>
          <p:nvPr/>
        </p:nvSpPr>
        <p:spPr>
          <a:xfrm flipH="false" flipV="false" rot="0">
            <a:off x="930758" y="5793705"/>
            <a:ext cx="1180551" cy="1180551"/>
          </a:xfrm>
          <a:custGeom>
            <a:avLst/>
            <a:gdLst/>
            <a:ahLst/>
            <a:cxnLst/>
            <a:rect r="r" b="b" t="t" l="l"/>
            <a:pathLst>
              <a:path h="1180551" w="1180551">
                <a:moveTo>
                  <a:pt x="0" y="0"/>
                </a:moveTo>
                <a:lnTo>
                  <a:pt x="1180550" y="0"/>
                </a:lnTo>
                <a:lnTo>
                  <a:pt x="1180550" y="1180550"/>
                </a:lnTo>
                <a:lnTo>
                  <a:pt x="0" y="1180550"/>
                </a:lnTo>
                <a:lnTo>
                  <a:pt x="0" y="0"/>
                </a:lnTo>
                <a:close/>
              </a:path>
            </a:pathLst>
          </a:custGeom>
          <a:blipFill>
            <a:blip r:embed="rId14"/>
            <a:stretch>
              <a:fillRect l="0" t="0" r="0" b="0"/>
            </a:stretch>
          </a:blipFill>
        </p:spPr>
      </p:sp>
      <p:sp>
        <p:nvSpPr>
          <p:cNvPr name="Freeform 17" id="17"/>
          <p:cNvSpPr/>
          <p:nvPr/>
        </p:nvSpPr>
        <p:spPr>
          <a:xfrm flipH="false" flipV="false" rot="0">
            <a:off x="3244409" y="6974255"/>
            <a:ext cx="1283938" cy="1283938"/>
          </a:xfrm>
          <a:custGeom>
            <a:avLst/>
            <a:gdLst/>
            <a:ahLst/>
            <a:cxnLst/>
            <a:rect r="r" b="b" t="t" l="l"/>
            <a:pathLst>
              <a:path h="1283938" w="1283938">
                <a:moveTo>
                  <a:pt x="0" y="0"/>
                </a:moveTo>
                <a:lnTo>
                  <a:pt x="1283938" y="0"/>
                </a:lnTo>
                <a:lnTo>
                  <a:pt x="1283938" y="1283938"/>
                </a:lnTo>
                <a:lnTo>
                  <a:pt x="0" y="1283938"/>
                </a:lnTo>
                <a:lnTo>
                  <a:pt x="0" y="0"/>
                </a:lnTo>
                <a:close/>
              </a:path>
            </a:pathLst>
          </a:custGeom>
          <a:blipFill>
            <a:blip r:embed="rId15"/>
            <a:stretch>
              <a:fillRect l="0" t="0" r="0" b="0"/>
            </a:stretch>
          </a:blipFill>
        </p:spPr>
      </p:sp>
      <p:sp>
        <p:nvSpPr>
          <p:cNvPr name="TextBox 18" id="18"/>
          <p:cNvSpPr txBox="true"/>
          <p:nvPr/>
        </p:nvSpPr>
        <p:spPr>
          <a:xfrm rot="0">
            <a:off x="3388480" y="4669033"/>
            <a:ext cx="1249800" cy="1622445"/>
          </a:xfrm>
          <a:prstGeom prst="rect">
            <a:avLst/>
          </a:prstGeom>
        </p:spPr>
        <p:txBody>
          <a:bodyPr anchor="t" rtlCol="false" tIns="0" lIns="0" bIns="0" rIns="0">
            <a:spAutoFit/>
          </a:bodyPr>
          <a:lstStyle/>
          <a:p>
            <a:pPr algn="just">
              <a:lnSpc>
                <a:spcPts val="3289"/>
              </a:lnSpc>
            </a:pPr>
            <a:r>
              <a:rPr lang="en-US" sz="2200" spc="20">
                <a:solidFill>
                  <a:srgbClr val="FFFFFF"/>
                </a:solidFill>
                <a:latin typeface="TT Rounds Condensed Bold"/>
              </a:rPr>
              <a:t>Tools </a:t>
            </a:r>
          </a:p>
          <a:p>
            <a:pPr algn="just">
              <a:lnSpc>
                <a:spcPts val="3289"/>
              </a:lnSpc>
            </a:pPr>
            <a:r>
              <a:rPr lang="en-US" sz="2200" spc="20">
                <a:solidFill>
                  <a:srgbClr val="FFFFFF"/>
                </a:solidFill>
                <a:latin typeface="TT Rounds Condensed Bold"/>
              </a:rPr>
              <a:t>for Finding Yourself</a:t>
            </a:r>
          </a:p>
        </p:txBody>
      </p:sp>
      <p:sp>
        <p:nvSpPr>
          <p:cNvPr name="TextBox 19" id="19"/>
          <p:cNvSpPr txBox="true"/>
          <p:nvPr/>
        </p:nvSpPr>
        <p:spPr>
          <a:xfrm rot="0">
            <a:off x="316438" y="596373"/>
            <a:ext cx="7568400" cy="495300"/>
          </a:xfrm>
          <a:prstGeom prst="rect">
            <a:avLst/>
          </a:prstGeom>
        </p:spPr>
        <p:txBody>
          <a:bodyPr anchor="t" rtlCol="false" tIns="0" lIns="0" bIns="0" rIns="0">
            <a:spAutoFit/>
          </a:bodyPr>
          <a:lstStyle/>
          <a:p>
            <a:pPr>
              <a:lnSpc>
                <a:spcPts val="3959"/>
              </a:lnSpc>
            </a:pPr>
            <a:r>
              <a:rPr lang="en-US" sz="3299" spc="29">
                <a:solidFill>
                  <a:srgbClr val="3C1B4E"/>
                </a:solidFill>
                <a:latin typeface="TT Rounds Condensed Bold"/>
              </a:rPr>
              <a:t>Gaining Independence &amp; Finding Yourself</a:t>
            </a:r>
          </a:p>
        </p:txBody>
      </p:sp>
      <p:sp>
        <p:nvSpPr>
          <p:cNvPr name="TextBox 20" id="20"/>
          <p:cNvSpPr txBox="true"/>
          <p:nvPr/>
        </p:nvSpPr>
        <p:spPr>
          <a:xfrm rot="0">
            <a:off x="2786075" y="3194991"/>
            <a:ext cx="2200275" cy="732169"/>
          </a:xfrm>
          <a:prstGeom prst="rect">
            <a:avLst/>
          </a:prstGeom>
        </p:spPr>
        <p:txBody>
          <a:bodyPr anchor="t" rtlCol="false" tIns="0" lIns="0" bIns="0" rIns="0">
            <a:spAutoFit/>
          </a:bodyPr>
          <a:lstStyle/>
          <a:p>
            <a:pPr algn="ctr">
              <a:lnSpc>
                <a:spcPts val="1920"/>
              </a:lnSpc>
            </a:pPr>
            <a:r>
              <a:rPr lang="en-US" sz="1600" spc="14">
                <a:solidFill>
                  <a:srgbClr val="3C1B4E"/>
                </a:solidFill>
                <a:latin typeface="TT Rounds Condensed Bold"/>
              </a:rPr>
              <a:t>Defining Values</a:t>
            </a:r>
          </a:p>
          <a:p>
            <a:pPr algn="ctr">
              <a:lnSpc>
                <a:spcPts val="1624"/>
              </a:lnSpc>
            </a:pPr>
            <a:r>
              <a:rPr lang="en-US" sz="1100" spc="1">
                <a:solidFill>
                  <a:srgbClr val="333333"/>
                </a:solidFill>
                <a:latin typeface="DejaVu Sans"/>
              </a:rPr>
              <a:t>Get in-tune with yourself and establish core values.</a:t>
            </a:r>
          </a:p>
        </p:txBody>
      </p:sp>
      <p:sp>
        <p:nvSpPr>
          <p:cNvPr name="TextBox 21" id="21"/>
          <p:cNvSpPr txBox="true"/>
          <p:nvPr/>
        </p:nvSpPr>
        <p:spPr>
          <a:xfrm rot="0">
            <a:off x="316438" y="4555753"/>
            <a:ext cx="2409190" cy="746760"/>
          </a:xfrm>
          <a:prstGeom prst="rect">
            <a:avLst/>
          </a:prstGeom>
        </p:spPr>
        <p:txBody>
          <a:bodyPr anchor="t" rtlCol="false" tIns="0" lIns="0" bIns="0" rIns="0">
            <a:spAutoFit/>
          </a:bodyPr>
          <a:lstStyle/>
          <a:p>
            <a:pPr algn="ctr">
              <a:lnSpc>
                <a:spcPts val="1920"/>
              </a:lnSpc>
            </a:pPr>
            <a:r>
              <a:rPr lang="en-US" sz="1600" spc="14">
                <a:solidFill>
                  <a:srgbClr val="3C1B4E"/>
                </a:solidFill>
                <a:latin typeface="TT Rounds Condensed Bold"/>
              </a:rPr>
              <a:t>Finding Strength</a:t>
            </a:r>
          </a:p>
          <a:p>
            <a:pPr algn="ctr">
              <a:lnSpc>
                <a:spcPts val="1624"/>
              </a:lnSpc>
            </a:pPr>
            <a:r>
              <a:rPr lang="en-US" sz="1100" spc="1">
                <a:solidFill>
                  <a:srgbClr val="333333"/>
                </a:solidFill>
                <a:latin typeface="DejaVu Sans"/>
              </a:rPr>
              <a:t>Acknowledge your inner beauty and strength and embrace it.</a:t>
            </a:r>
          </a:p>
        </p:txBody>
      </p:sp>
      <p:sp>
        <p:nvSpPr>
          <p:cNvPr name="TextBox 22" id="22"/>
          <p:cNvSpPr txBox="true"/>
          <p:nvPr/>
        </p:nvSpPr>
        <p:spPr>
          <a:xfrm rot="0">
            <a:off x="2417210" y="8280747"/>
            <a:ext cx="2938145" cy="927755"/>
          </a:xfrm>
          <a:prstGeom prst="rect">
            <a:avLst/>
          </a:prstGeom>
        </p:spPr>
        <p:txBody>
          <a:bodyPr anchor="t" rtlCol="false" tIns="0" lIns="0" bIns="0" rIns="0">
            <a:spAutoFit/>
          </a:bodyPr>
          <a:lstStyle/>
          <a:p>
            <a:pPr algn="ctr">
              <a:lnSpc>
                <a:spcPts val="1920"/>
              </a:lnSpc>
            </a:pPr>
            <a:r>
              <a:rPr lang="en-US" sz="1600" spc="14">
                <a:solidFill>
                  <a:srgbClr val="3C1B4E"/>
                </a:solidFill>
                <a:latin typeface="TT Rounds Condensed Bold"/>
              </a:rPr>
              <a:t>Asking for Help</a:t>
            </a:r>
          </a:p>
          <a:p>
            <a:pPr algn="ctr">
              <a:lnSpc>
                <a:spcPts val="1624"/>
              </a:lnSpc>
            </a:pPr>
            <a:r>
              <a:rPr lang="en-US" sz="1100" spc="1">
                <a:solidFill>
                  <a:srgbClr val="333333"/>
                </a:solidFill>
                <a:latin typeface="DejaVu Sans"/>
              </a:rPr>
              <a:t>Consider joining counseling or therapy. Mental health is just as important as physical health.</a:t>
            </a:r>
          </a:p>
        </p:txBody>
      </p:sp>
      <p:sp>
        <p:nvSpPr>
          <p:cNvPr name="TextBox 23" id="23"/>
          <p:cNvSpPr txBox="true"/>
          <p:nvPr/>
        </p:nvSpPr>
        <p:spPr>
          <a:xfrm rot="0">
            <a:off x="5301133" y="4555753"/>
            <a:ext cx="1828800" cy="540385"/>
          </a:xfrm>
          <a:prstGeom prst="rect">
            <a:avLst/>
          </a:prstGeom>
        </p:spPr>
        <p:txBody>
          <a:bodyPr anchor="t" rtlCol="false" tIns="0" lIns="0" bIns="0" rIns="0">
            <a:spAutoFit/>
          </a:bodyPr>
          <a:lstStyle/>
          <a:p>
            <a:pPr algn="ctr">
              <a:lnSpc>
                <a:spcPts val="1920"/>
              </a:lnSpc>
            </a:pPr>
            <a:r>
              <a:rPr lang="en-US" sz="1600" spc="14">
                <a:solidFill>
                  <a:srgbClr val="3C1B4E"/>
                </a:solidFill>
                <a:latin typeface="TT Rounds Condensed Bold"/>
              </a:rPr>
              <a:t>Patience</a:t>
            </a:r>
          </a:p>
          <a:p>
            <a:pPr algn="ctr">
              <a:lnSpc>
                <a:spcPts val="1320"/>
              </a:lnSpc>
            </a:pPr>
            <a:r>
              <a:rPr lang="en-US" sz="1100" spc="1">
                <a:solidFill>
                  <a:srgbClr val="333333"/>
                </a:solidFill>
                <a:latin typeface="DejaVu Sans"/>
              </a:rPr>
              <a:t>Be patient with yourself.</a:t>
            </a:r>
          </a:p>
        </p:txBody>
      </p:sp>
      <p:sp>
        <p:nvSpPr>
          <p:cNvPr name="TextBox 24" id="24"/>
          <p:cNvSpPr txBox="true"/>
          <p:nvPr/>
        </p:nvSpPr>
        <p:spPr>
          <a:xfrm rot="0">
            <a:off x="551731" y="6992036"/>
            <a:ext cx="2322830" cy="743585"/>
          </a:xfrm>
          <a:prstGeom prst="rect">
            <a:avLst/>
          </a:prstGeom>
        </p:spPr>
        <p:txBody>
          <a:bodyPr anchor="t" rtlCol="false" tIns="0" lIns="0" bIns="0" rIns="0">
            <a:spAutoFit/>
          </a:bodyPr>
          <a:lstStyle/>
          <a:p>
            <a:pPr algn="ctr">
              <a:lnSpc>
                <a:spcPts val="1920"/>
              </a:lnSpc>
            </a:pPr>
            <a:r>
              <a:rPr lang="en-US" sz="1600" spc="14">
                <a:solidFill>
                  <a:srgbClr val="3C1B4E"/>
                </a:solidFill>
                <a:latin typeface="TT Rounds Condensed Bold"/>
              </a:rPr>
              <a:t>Discovering Passions</a:t>
            </a:r>
          </a:p>
          <a:p>
            <a:pPr algn="ctr">
              <a:lnSpc>
                <a:spcPts val="1624"/>
              </a:lnSpc>
            </a:pPr>
            <a:r>
              <a:rPr lang="en-US" sz="1100" spc="1">
                <a:solidFill>
                  <a:srgbClr val="333333"/>
                </a:solidFill>
                <a:latin typeface="DejaVu Sans"/>
              </a:rPr>
              <a:t>Re-discover old passions and try new hobbies.</a:t>
            </a:r>
          </a:p>
        </p:txBody>
      </p:sp>
      <p:sp>
        <p:nvSpPr>
          <p:cNvPr name="TextBox 25" id="25"/>
          <p:cNvSpPr txBox="true"/>
          <p:nvPr/>
        </p:nvSpPr>
        <p:spPr>
          <a:xfrm rot="0">
            <a:off x="4841511" y="7013793"/>
            <a:ext cx="2503805" cy="721369"/>
          </a:xfrm>
          <a:prstGeom prst="rect">
            <a:avLst/>
          </a:prstGeom>
        </p:spPr>
        <p:txBody>
          <a:bodyPr anchor="t" rtlCol="false" tIns="0" lIns="0" bIns="0" rIns="0">
            <a:spAutoFit/>
          </a:bodyPr>
          <a:lstStyle/>
          <a:p>
            <a:pPr algn="ctr">
              <a:lnSpc>
                <a:spcPts val="1920"/>
              </a:lnSpc>
            </a:pPr>
            <a:r>
              <a:rPr lang="en-US" sz="1600" spc="14">
                <a:solidFill>
                  <a:srgbClr val="3C1B4E"/>
                </a:solidFill>
                <a:latin typeface="TT Rounds Condensed Bold"/>
              </a:rPr>
              <a:t>Transformation</a:t>
            </a:r>
          </a:p>
          <a:p>
            <a:pPr algn="ctr">
              <a:lnSpc>
                <a:spcPts val="1624"/>
              </a:lnSpc>
            </a:pPr>
            <a:r>
              <a:rPr lang="en-US" sz="1100" spc="1">
                <a:solidFill>
                  <a:srgbClr val="333333"/>
                </a:solidFill>
                <a:latin typeface="DejaVu Sans"/>
              </a:rPr>
              <a:t>Remember, transformation takes time. Take things day by day.</a:t>
            </a:r>
          </a:p>
        </p:txBody>
      </p:sp>
      <p:sp>
        <p:nvSpPr>
          <p:cNvPr name="TextBox 26" id="26"/>
          <p:cNvSpPr txBox="true"/>
          <p:nvPr/>
        </p:nvSpPr>
        <p:spPr>
          <a:xfrm rot="0">
            <a:off x="2154604" y="78105"/>
            <a:ext cx="3247000" cy="371475"/>
          </a:xfrm>
          <a:prstGeom prst="rect">
            <a:avLst/>
          </a:prstGeom>
        </p:spPr>
        <p:txBody>
          <a:bodyPr anchor="t" rtlCol="false" tIns="0" lIns="0" bIns="0" rIns="0">
            <a:spAutoFit/>
          </a:bodyPr>
          <a:lstStyle/>
          <a:p>
            <a:pPr algn="l">
              <a:lnSpc>
                <a:spcPts val="2940"/>
              </a:lnSpc>
            </a:pPr>
            <a:r>
              <a:rPr lang="en-US" sz="2450" spc="22">
                <a:solidFill>
                  <a:srgbClr val="FFFFFF"/>
                </a:solidFill>
                <a:latin typeface="TT Rounds Condensed Bold"/>
              </a:rPr>
              <a:t>BTSADV Survivor Toolkit</a:t>
            </a:r>
          </a:p>
        </p:txBody>
      </p:sp>
      <p:sp>
        <p:nvSpPr>
          <p:cNvPr name="TextBox 27" id="27"/>
          <p:cNvSpPr txBox="true"/>
          <p:nvPr/>
        </p:nvSpPr>
        <p:spPr>
          <a:xfrm rot="0">
            <a:off x="551731" y="9678063"/>
            <a:ext cx="2144360" cy="180975"/>
          </a:xfrm>
          <a:prstGeom prst="rect">
            <a:avLst/>
          </a:prstGeom>
        </p:spPr>
        <p:txBody>
          <a:bodyPr anchor="t" rtlCol="false" tIns="0" lIns="0" bIns="0" rIns="0">
            <a:spAutoFit/>
          </a:bodyPr>
          <a:lstStyle/>
          <a:p>
            <a:pPr algn="l">
              <a:lnSpc>
                <a:spcPts val="1439"/>
              </a:lnSpc>
            </a:pPr>
            <a:r>
              <a:rPr lang="en-US" sz="1200" spc="11">
                <a:solidFill>
                  <a:srgbClr val="FFFFFF"/>
                </a:solidFill>
                <a:latin typeface="TT Rounds Condensed Bold"/>
              </a:rPr>
              <a:t>SUPPORTLINE: 855 - BTS- 1777</a:t>
            </a:r>
          </a:p>
        </p:txBody>
      </p:sp>
      <p:sp>
        <p:nvSpPr>
          <p:cNvPr name="TextBox 28" id="28"/>
          <p:cNvSpPr txBox="true"/>
          <p:nvPr/>
        </p:nvSpPr>
        <p:spPr>
          <a:xfrm rot="0">
            <a:off x="5545909" y="9678063"/>
            <a:ext cx="890046" cy="180975"/>
          </a:xfrm>
          <a:prstGeom prst="rect">
            <a:avLst/>
          </a:prstGeom>
        </p:spPr>
        <p:txBody>
          <a:bodyPr anchor="t" rtlCol="false" tIns="0" lIns="0" bIns="0" rIns="0">
            <a:spAutoFit/>
          </a:bodyPr>
          <a:lstStyle/>
          <a:p>
            <a:pPr algn="l">
              <a:lnSpc>
                <a:spcPts val="1439"/>
              </a:lnSpc>
            </a:pPr>
            <a:r>
              <a:rPr lang="en-US" sz="1200" spc="11">
                <a:solidFill>
                  <a:srgbClr val="FFFFFF"/>
                </a:solidFill>
                <a:latin typeface="TT Rounds Condensed Bold"/>
              </a:rPr>
              <a:t>BTSADV. ORG</a:t>
            </a:r>
          </a:p>
        </p:txBody>
      </p:sp>
      <p:sp>
        <p:nvSpPr>
          <p:cNvPr name="TextBox 29" id="29"/>
          <p:cNvSpPr txBox="true"/>
          <p:nvPr/>
        </p:nvSpPr>
        <p:spPr>
          <a:xfrm rot="0">
            <a:off x="979716" y="1186923"/>
            <a:ext cx="5813325" cy="608259"/>
          </a:xfrm>
          <a:prstGeom prst="rect">
            <a:avLst/>
          </a:prstGeom>
        </p:spPr>
        <p:txBody>
          <a:bodyPr anchor="t" rtlCol="false" tIns="0" lIns="0" bIns="0" rIns="0">
            <a:spAutoFit/>
          </a:bodyPr>
          <a:lstStyle/>
          <a:p>
            <a:pPr algn="ctr">
              <a:lnSpc>
                <a:spcPts val="2425"/>
              </a:lnSpc>
            </a:pPr>
            <a:r>
              <a:rPr lang="en-US" sz="1700" spc="2">
                <a:solidFill>
                  <a:srgbClr val="333333"/>
                </a:solidFill>
                <a:latin typeface="DejaVu Sans"/>
              </a:rPr>
              <a:t>Helping you reclaim your freedom and find yourself again after trauma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
            <a:ext cx="7772400" cy="527685"/>
            <a:chOff x="0" y="0"/>
            <a:chExt cx="10363200" cy="703580"/>
          </a:xfrm>
        </p:grpSpPr>
        <p:sp>
          <p:nvSpPr>
            <p:cNvPr name="Freeform 3" id="3"/>
            <p:cNvSpPr/>
            <p:nvPr/>
          </p:nvSpPr>
          <p:spPr>
            <a:xfrm flipH="false" flipV="false" rot="0">
              <a:off x="0" y="0"/>
              <a:ext cx="10363200" cy="703453"/>
            </a:xfrm>
            <a:custGeom>
              <a:avLst/>
              <a:gdLst/>
              <a:ahLst/>
              <a:cxnLst/>
              <a:rect r="r" b="b" t="t" l="l"/>
              <a:pathLst>
                <a:path h="703453" w="10363200">
                  <a:moveTo>
                    <a:pt x="10363200" y="703453"/>
                  </a:moveTo>
                  <a:lnTo>
                    <a:pt x="0" y="703453"/>
                  </a:lnTo>
                  <a:lnTo>
                    <a:pt x="0" y="0"/>
                  </a:lnTo>
                  <a:lnTo>
                    <a:pt x="10363200" y="0"/>
                  </a:lnTo>
                  <a:lnTo>
                    <a:pt x="10363200" y="703453"/>
                  </a:lnTo>
                  <a:close/>
                </a:path>
              </a:pathLst>
            </a:custGeom>
            <a:solidFill>
              <a:srgbClr val="3C1B4E"/>
            </a:solidFill>
          </p:spPr>
        </p:sp>
      </p:grpSp>
      <p:grpSp>
        <p:nvGrpSpPr>
          <p:cNvPr name="Group 4" id="4"/>
          <p:cNvGrpSpPr/>
          <p:nvPr/>
        </p:nvGrpSpPr>
        <p:grpSpPr>
          <a:xfrm rot="0">
            <a:off x="872489" y="5538320"/>
            <a:ext cx="47625" cy="47625"/>
            <a:chOff x="0" y="0"/>
            <a:chExt cx="63500" cy="63500"/>
          </a:xfrm>
        </p:grpSpPr>
        <p:sp>
          <p:nvSpPr>
            <p:cNvPr name="Freeform 5" id="5"/>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6" id="6"/>
          <p:cNvGrpSpPr/>
          <p:nvPr/>
        </p:nvGrpSpPr>
        <p:grpSpPr>
          <a:xfrm rot="0">
            <a:off x="872489" y="5747870"/>
            <a:ext cx="47625" cy="47625"/>
            <a:chOff x="0" y="0"/>
            <a:chExt cx="63500" cy="63500"/>
          </a:xfrm>
        </p:grpSpPr>
        <p:sp>
          <p:nvSpPr>
            <p:cNvPr name="Freeform 7" id="7"/>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8" id="8"/>
          <p:cNvGrpSpPr/>
          <p:nvPr/>
        </p:nvGrpSpPr>
        <p:grpSpPr>
          <a:xfrm rot="0">
            <a:off x="872489" y="5957420"/>
            <a:ext cx="47625" cy="47625"/>
            <a:chOff x="0" y="0"/>
            <a:chExt cx="63500" cy="63500"/>
          </a:xfrm>
        </p:grpSpPr>
        <p:sp>
          <p:nvSpPr>
            <p:cNvPr name="Freeform 9" id="9"/>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0" id="10"/>
          <p:cNvGrpSpPr/>
          <p:nvPr/>
        </p:nvGrpSpPr>
        <p:grpSpPr>
          <a:xfrm rot="0">
            <a:off x="872489" y="6166970"/>
            <a:ext cx="47625" cy="47625"/>
            <a:chOff x="0" y="0"/>
            <a:chExt cx="63500" cy="63500"/>
          </a:xfrm>
        </p:grpSpPr>
        <p:sp>
          <p:nvSpPr>
            <p:cNvPr name="Freeform 11" id="11"/>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2" id="12"/>
          <p:cNvGrpSpPr/>
          <p:nvPr/>
        </p:nvGrpSpPr>
        <p:grpSpPr>
          <a:xfrm rot="0">
            <a:off x="872489" y="6694027"/>
            <a:ext cx="47625" cy="47625"/>
            <a:chOff x="0" y="0"/>
            <a:chExt cx="63500" cy="63500"/>
          </a:xfrm>
        </p:grpSpPr>
        <p:sp>
          <p:nvSpPr>
            <p:cNvPr name="Freeform 13" id="13"/>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4" id="14"/>
          <p:cNvGrpSpPr/>
          <p:nvPr/>
        </p:nvGrpSpPr>
        <p:grpSpPr>
          <a:xfrm rot="0">
            <a:off x="872489" y="6903577"/>
            <a:ext cx="47625" cy="47625"/>
            <a:chOff x="0" y="0"/>
            <a:chExt cx="63500" cy="63500"/>
          </a:xfrm>
        </p:grpSpPr>
        <p:sp>
          <p:nvSpPr>
            <p:cNvPr name="Freeform 15" id="15"/>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6" id="16"/>
          <p:cNvGrpSpPr/>
          <p:nvPr/>
        </p:nvGrpSpPr>
        <p:grpSpPr>
          <a:xfrm rot="0">
            <a:off x="872489" y="3890856"/>
            <a:ext cx="47625" cy="47625"/>
            <a:chOff x="0" y="0"/>
            <a:chExt cx="63500" cy="63500"/>
          </a:xfrm>
        </p:grpSpPr>
        <p:sp>
          <p:nvSpPr>
            <p:cNvPr name="Freeform 17" id="17"/>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18" id="18"/>
          <p:cNvGrpSpPr/>
          <p:nvPr/>
        </p:nvGrpSpPr>
        <p:grpSpPr>
          <a:xfrm rot="0">
            <a:off x="872489" y="4100406"/>
            <a:ext cx="47625" cy="47625"/>
            <a:chOff x="0" y="0"/>
            <a:chExt cx="63500" cy="63500"/>
          </a:xfrm>
        </p:grpSpPr>
        <p:sp>
          <p:nvSpPr>
            <p:cNvPr name="Freeform 19" id="19"/>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20" id="20"/>
          <p:cNvGrpSpPr/>
          <p:nvPr/>
        </p:nvGrpSpPr>
        <p:grpSpPr>
          <a:xfrm rot="0">
            <a:off x="872489" y="4309956"/>
            <a:ext cx="47625" cy="47625"/>
            <a:chOff x="0" y="0"/>
            <a:chExt cx="63500" cy="63500"/>
          </a:xfrm>
        </p:grpSpPr>
        <p:sp>
          <p:nvSpPr>
            <p:cNvPr name="Freeform 21" id="21"/>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22" id="22"/>
          <p:cNvGrpSpPr/>
          <p:nvPr/>
        </p:nvGrpSpPr>
        <p:grpSpPr>
          <a:xfrm rot="0">
            <a:off x="872489" y="4519506"/>
            <a:ext cx="47625" cy="47625"/>
            <a:chOff x="0" y="0"/>
            <a:chExt cx="63500" cy="63500"/>
          </a:xfrm>
        </p:grpSpPr>
        <p:sp>
          <p:nvSpPr>
            <p:cNvPr name="Freeform 23" id="23"/>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24" id="24"/>
          <p:cNvGrpSpPr/>
          <p:nvPr/>
        </p:nvGrpSpPr>
        <p:grpSpPr>
          <a:xfrm rot="0">
            <a:off x="2572547" y="3890856"/>
            <a:ext cx="47625" cy="47625"/>
            <a:chOff x="0" y="0"/>
            <a:chExt cx="63500" cy="63500"/>
          </a:xfrm>
        </p:grpSpPr>
        <p:sp>
          <p:nvSpPr>
            <p:cNvPr name="Freeform 25" id="25"/>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26" id="26"/>
          <p:cNvGrpSpPr/>
          <p:nvPr/>
        </p:nvGrpSpPr>
        <p:grpSpPr>
          <a:xfrm rot="0">
            <a:off x="2572547" y="4100406"/>
            <a:ext cx="47625" cy="47625"/>
            <a:chOff x="0" y="0"/>
            <a:chExt cx="63500" cy="63500"/>
          </a:xfrm>
        </p:grpSpPr>
        <p:sp>
          <p:nvSpPr>
            <p:cNvPr name="Freeform 27" id="27"/>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28" id="28"/>
          <p:cNvGrpSpPr/>
          <p:nvPr/>
        </p:nvGrpSpPr>
        <p:grpSpPr>
          <a:xfrm rot="0">
            <a:off x="2572547" y="4309956"/>
            <a:ext cx="47625" cy="47625"/>
            <a:chOff x="0" y="0"/>
            <a:chExt cx="63500" cy="63500"/>
          </a:xfrm>
        </p:grpSpPr>
        <p:sp>
          <p:nvSpPr>
            <p:cNvPr name="Freeform 29" id="29"/>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30" id="30"/>
          <p:cNvGrpSpPr/>
          <p:nvPr/>
        </p:nvGrpSpPr>
        <p:grpSpPr>
          <a:xfrm rot="0">
            <a:off x="2572547" y="4519506"/>
            <a:ext cx="47625" cy="47625"/>
            <a:chOff x="0" y="0"/>
            <a:chExt cx="63500" cy="63500"/>
          </a:xfrm>
        </p:grpSpPr>
        <p:sp>
          <p:nvSpPr>
            <p:cNvPr name="Freeform 31" id="31"/>
            <p:cNvSpPr/>
            <p:nvPr/>
          </p:nvSpPr>
          <p:spPr>
            <a:xfrm flipH="false" flipV="false" rot="0">
              <a:off x="0" y="0"/>
              <a:ext cx="63500" cy="63500"/>
            </a:xfrm>
            <a:custGeom>
              <a:avLst/>
              <a:gdLst/>
              <a:ahLst/>
              <a:cxnLst/>
              <a:rect r="r" b="b" t="t" l="l"/>
              <a:pathLst>
                <a:path h="63500" w="63500">
                  <a:moveTo>
                    <a:pt x="35941" y="63500"/>
                  </a:moveTo>
                  <a:lnTo>
                    <a:pt x="27559" y="63500"/>
                  </a:lnTo>
                  <a:lnTo>
                    <a:pt x="23495" y="62738"/>
                  </a:lnTo>
                  <a:lnTo>
                    <a:pt x="0" y="35941"/>
                  </a:lnTo>
                  <a:lnTo>
                    <a:pt x="0" y="27559"/>
                  </a:lnTo>
                  <a:lnTo>
                    <a:pt x="27559" y="0"/>
                  </a:lnTo>
                  <a:lnTo>
                    <a:pt x="35941" y="0"/>
                  </a:lnTo>
                  <a:lnTo>
                    <a:pt x="63500" y="31750"/>
                  </a:lnTo>
                  <a:lnTo>
                    <a:pt x="63500" y="35941"/>
                  </a:lnTo>
                  <a:lnTo>
                    <a:pt x="35941" y="63500"/>
                  </a:lnTo>
                  <a:close/>
                </a:path>
              </a:pathLst>
            </a:custGeom>
            <a:solidFill>
              <a:srgbClr val="333333"/>
            </a:solidFill>
          </p:spPr>
        </p:sp>
      </p:grpSp>
      <p:grpSp>
        <p:nvGrpSpPr>
          <p:cNvPr name="Group 32" id="32"/>
          <p:cNvGrpSpPr/>
          <p:nvPr/>
        </p:nvGrpSpPr>
        <p:grpSpPr>
          <a:xfrm rot="0">
            <a:off x="0" y="9531576"/>
            <a:ext cx="7772400" cy="527050"/>
            <a:chOff x="0" y="0"/>
            <a:chExt cx="10363200" cy="702733"/>
          </a:xfrm>
        </p:grpSpPr>
        <p:sp>
          <p:nvSpPr>
            <p:cNvPr name="Freeform 33" id="33"/>
            <p:cNvSpPr/>
            <p:nvPr/>
          </p:nvSpPr>
          <p:spPr>
            <a:xfrm flipH="false" flipV="false" rot="0">
              <a:off x="0" y="0"/>
              <a:ext cx="10363200" cy="702437"/>
            </a:xfrm>
            <a:custGeom>
              <a:avLst/>
              <a:gdLst/>
              <a:ahLst/>
              <a:cxnLst/>
              <a:rect r="r" b="b" t="t" l="l"/>
              <a:pathLst>
                <a:path h="702437" w="10363200">
                  <a:moveTo>
                    <a:pt x="0" y="702437"/>
                  </a:moveTo>
                  <a:lnTo>
                    <a:pt x="0" y="0"/>
                  </a:lnTo>
                  <a:lnTo>
                    <a:pt x="10363200" y="0"/>
                  </a:lnTo>
                  <a:lnTo>
                    <a:pt x="10363200" y="702437"/>
                  </a:lnTo>
                  <a:lnTo>
                    <a:pt x="0" y="702437"/>
                  </a:lnTo>
                  <a:close/>
                </a:path>
              </a:pathLst>
            </a:custGeom>
            <a:solidFill>
              <a:srgbClr val="3C1B4E"/>
            </a:solidFill>
          </p:spPr>
        </p:sp>
      </p:grpSp>
      <p:sp>
        <p:nvSpPr>
          <p:cNvPr name="Freeform 34" id="34"/>
          <p:cNvSpPr/>
          <p:nvPr/>
        </p:nvSpPr>
        <p:spPr>
          <a:xfrm flipH="false" flipV="false" rot="0">
            <a:off x="3560594" y="9503002"/>
            <a:ext cx="647699" cy="523874"/>
          </a:xfrm>
          <a:custGeom>
            <a:avLst/>
            <a:gdLst/>
            <a:ahLst/>
            <a:cxnLst/>
            <a:rect r="r" b="b" t="t" l="l"/>
            <a:pathLst>
              <a:path h="523874" w="647699">
                <a:moveTo>
                  <a:pt x="0" y="0"/>
                </a:moveTo>
                <a:lnTo>
                  <a:pt x="647699" y="0"/>
                </a:lnTo>
                <a:lnTo>
                  <a:pt x="647699" y="523874"/>
                </a:lnTo>
                <a:lnTo>
                  <a:pt x="0" y="523874"/>
                </a:lnTo>
                <a:lnTo>
                  <a:pt x="0" y="0"/>
                </a:lnTo>
                <a:close/>
              </a:path>
            </a:pathLst>
          </a:custGeom>
          <a:blipFill>
            <a:blip r:embed="rId3"/>
            <a:stretch>
              <a:fillRect l="0" t="0" r="0" b="-20"/>
            </a:stretch>
          </a:blipFill>
        </p:spPr>
      </p:sp>
      <p:sp>
        <p:nvSpPr>
          <p:cNvPr name="Freeform 35" id="35"/>
          <p:cNvSpPr/>
          <p:nvPr/>
        </p:nvSpPr>
        <p:spPr>
          <a:xfrm flipH="false" flipV="false" rot="0">
            <a:off x="5330247" y="3622525"/>
            <a:ext cx="2568257" cy="2568257"/>
          </a:xfrm>
          <a:custGeom>
            <a:avLst/>
            <a:gdLst/>
            <a:ahLst/>
            <a:cxnLst/>
            <a:rect r="r" b="b" t="t" l="l"/>
            <a:pathLst>
              <a:path h="2568257" w="2568257">
                <a:moveTo>
                  <a:pt x="0" y="0"/>
                </a:moveTo>
                <a:lnTo>
                  <a:pt x="2568258" y="0"/>
                </a:lnTo>
                <a:lnTo>
                  <a:pt x="2568258" y="2568258"/>
                </a:lnTo>
                <a:lnTo>
                  <a:pt x="0" y="2568258"/>
                </a:lnTo>
                <a:lnTo>
                  <a:pt x="0" y="0"/>
                </a:lnTo>
                <a:close/>
              </a:path>
            </a:pathLst>
          </a:custGeom>
          <a:blipFill>
            <a:blip r:embed="rId4"/>
            <a:stretch>
              <a:fillRect l="0" t="0" r="0" b="0"/>
            </a:stretch>
          </a:blipFill>
        </p:spPr>
      </p:sp>
      <p:sp>
        <p:nvSpPr>
          <p:cNvPr name="TextBox 36" id="36"/>
          <p:cNvSpPr txBox="true"/>
          <p:nvPr/>
        </p:nvSpPr>
        <p:spPr>
          <a:xfrm rot="0">
            <a:off x="136872" y="837843"/>
            <a:ext cx="7635528" cy="534810"/>
          </a:xfrm>
          <a:prstGeom prst="rect">
            <a:avLst/>
          </a:prstGeom>
        </p:spPr>
        <p:txBody>
          <a:bodyPr anchor="t" rtlCol="false" tIns="0" lIns="0" bIns="0" rIns="0">
            <a:spAutoFit/>
          </a:bodyPr>
          <a:lstStyle/>
          <a:p>
            <a:pPr algn="l">
              <a:lnSpc>
                <a:spcPts val="4398"/>
              </a:lnSpc>
            </a:pPr>
            <a:r>
              <a:rPr lang="en-US" sz="3299" spc="30">
                <a:solidFill>
                  <a:srgbClr val="3C1B4E"/>
                </a:solidFill>
                <a:latin typeface="TT Rounds Condensed Bold"/>
              </a:rPr>
              <a:t>Creating and Identifying Support Systems</a:t>
            </a:r>
          </a:p>
        </p:txBody>
      </p:sp>
      <p:sp>
        <p:nvSpPr>
          <p:cNvPr name="TextBox 37" id="37"/>
          <p:cNvSpPr txBox="true"/>
          <p:nvPr/>
        </p:nvSpPr>
        <p:spPr>
          <a:xfrm rot="0">
            <a:off x="2181278" y="78106"/>
            <a:ext cx="3299988" cy="371475"/>
          </a:xfrm>
          <a:prstGeom prst="rect">
            <a:avLst/>
          </a:prstGeom>
        </p:spPr>
        <p:txBody>
          <a:bodyPr anchor="t" rtlCol="false" tIns="0" lIns="0" bIns="0" rIns="0">
            <a:spAutoFit/>
          </a:bodyPr>
          <a:lstStyle/>
          <a:p>
            <a:pPr algn="l">
              <a:lnSpc>
                <a:spcPts val="2940"/>
              </a:lnSpc>
            </a:pPr>
            <a:r>
              <a:rPr lang="en-US" sz="2450" spc="22">
                <a:solidFill>
                  <a:srgbClr val="FFFFFF"/>
                </a:solidFill>
                <a:latin typeface="TT Rounds Condensed Bold"/>
              </a:rPr>
              <a:t>BTSADV Survivor Toolkit</a:t>
            </a:r>
          </a:p>
        </p:txBody>
      </p:sp>
      <p:sp>
        <p:nvSpPr>
          <p:cNvPr name="TextBox 38" id="38"/>
          <p:cNvSpPr txBox="true"/>
          <p:nvPr/>
        </p:nvSpPr>
        <p:spPr>
          <a:xfrm rot="0">
            <a:off x="764539" y="4834889"/>
            <a:ext cx="6228600" cy="4335800"/>
          </a:xfrm>
          <a:prstGeom prst="rect">
            <a:avLst/>
          </a:prstGeom>
        </p:spPr>
        <p:txBody>
          <a:bodyPr anchor="t" rtlCol="false" tIns="0" lIns="0" bIns="0" rIns="0">
            <a:spAutoFit/>
          </a:bodyPr>
          <a:lstStyle/>
          <a:p>
            <a:pPr algn="l">
              <a:lnSpc>
                <a:spcPts val="2160"/>
              </a:lnSpc>
            </a:pPr>
            <a:r>
              <a:rPr lang="en-US" sz="1800" spc="16">
                <a:solidFill>
                  <a:srgbClr val="3C1B4E"/>
                </a:solidFill>
                <a:latin typeface="TT Rounds Condensed Bold"/>
              </a:rPr>
              <a:t>How do I identify someone I can trust?</a:t>
            </a:r>
          </a:p>
          <a:p>
            <a:pPr algn="l">
              <a:lnSpc>
                <a:spcPts val="1812"/>
              </a:lnSpc>
            </a:pPr>
            <a:r>
              <a:rPr lang="en-US" sz="1200" spc="11">
                <a:solidFill>
                  <a:srgbClr val="333333"/>
                </a:solidFill>
                <a:latin typeface="TT Rounds Condensed Bold"/>
              </a:rPr>
              <a:t>Ask yourself some questions like: </a:t>
            </a:r>
          </a:p>
          <a:p>
            <a:pPr algn="l">
              <a:lnSpc>
                <a:spcPts val="1661"/>
              </a:lnSpc>
            </a:pPr>
            <a:r>
              <a:rPr lang="en-US" sz="1100" spc="1">
                <a:solidFill>
                  <a:srgbClr val="333333"/>
                </a:solidFill>
                <a:latin typeface="DejaVu Sans"/>
              </a:rPr>
              <a:t>     Who do I feel comfortable around? Who makes me feel safe?</a:t>
            </a:r>
          </a:p>
          <a:p>
            <a:pPr algn="l">
              <a:lnSpc>
                <a:spcPts val="1320"/>
              </a:lnSpc>
            </a:pPr>
            <a:r>
              <a:rPr lang="en-US" sz="1100" spc="1">
                <a:solidFill>
                  <a:srgbClr val="333333"/>
                </a:solidFill>
                <a:latin typeface="DejaVu Sans"/>
              </a:rPr>
              <a:t>Who is a good listener?</a:t>
            </a:r>
          </a:p>
          <a:p>
            <a:pPr algn="l">
              <a:lnSpc>
                <a:spcPts val="1320"/>
              </a:lnSpc>
            </a:pPr>
            <a:r>
              <a:rPr lang="en-US" sz="1100" spc="1">
                <a:solidFill>
                  <a:srgbClr val="333333"/>
                </a:solidFill>
                <a:latin typeface="DejaVu Sans"/>
              </a:rPr>
              <a:t>Who has supported me in the past?</a:t>
            </a:r>
          </a:p>
          <a:p>
            <a:pPr algn="l">
              <a:lnSpc>
                <a:spcPts val="1439"/>
              </a:lnSpc>
            </a:pPr>
            <a:r>
              <a:rPr lang="en-US" sz="1200" spc="11">
                <a:solidFill>
                  <a:srgbClr val="333333"/>
                </a:solidFill>
                <a:latin typeface="TT Rounds Condensed Bold"/>
              </a:rPr>
              <a:t>Start a conversation about domestic violence or dating violence:</a:t>
            </a:r>
          </a:p>
          <a:p>
            <a:pPr algn="l">
              <a:lnSpc>
                <a:spcPts val="1650"/>
              </a:lnSpc>
            </a:pPr>
            <a:r>
              <a:rPr lang="en-US" sz="1100" spc="1">
                <a:solidFill>
                  <a:srgbClr val="333333"/>
                </a:solidFill>
                <a:latin typeface="DejaVu Sans"/>
              </a:rPr>
              <a:t>How do they react? What do they say?</a:t>
            </a:r>
          </a:p>
          <a:p>
            <a:pPr algn="l">
              <a:lnSpc>
                <a:spcPts val="1650"/>
              </a:lnSpc>
            </a:pPr>
            <a:r>
              <a:rPr lang="en-US" sz="1100" spc="1">
                <a:solidFill>
                  <a:srgbClr val="333333"/>
                </a:solidFill>
                <a:latin typeface="DejaVu Sans"/>
              </a:rPr>
              <a:t>Remember that many professionals, like those who run support groups or DV advocates, are bound by confidentiality; they can’t share what you tell them and shouldn’t take any steps without your approval. You can find your local DV agency by visiting domesticshelters.org.</a:t>
            </a:r>
          </a:p>
          <a:p>
            <a:pPr algn="l">
              <a:lnSpc>
                <a:spcPts val="1650"/>
              </a:lnSpc>
            </a:pPr>
            <a:r>
              <a:rPr lang="en-US" sz="1100" spc="1">
                <a:solidFill>
                  <a:srgbClr val="333333"/>
                </a:solidFill>
                <a:latin typeface="DejaVu Sans"/>
              </a:rPr>
              <a:t>Due to isolation, you might not be close to individuals you once relied on. If it’s safe, you can reach back out to those people. You don’t have to tell them everything in one day, but you can begin rebuilding trust by getting coffee, talking on the phone, having a Zoom call, or sending them a text. It may take time to rebuild connections and reestablish trust, but that’s okay and completely normal.</a:t>
            </a:r>
          </a:p>
        </p:txBody>
      </p:sp>
      <p:sp>
        <p:nvSpPr>
          <p:cNvPr name="TextBox 39" id="39"/>
          <p:cNvSpPr txBox="true"/>
          <p:nvPr/>
        </p:nvSpPr>
        <p:spPr>
          <a:xfrm rot="0">
            <a:off x="1023500" y="3737379"/>
            <a:ext cx="981075" cy="890275"/>
          </a:xfrm>
          <a:prstGeom prst="rect">
            <a:avLst/>
          </a:prstGeom>
        </p:spPr>
        <p:txBody>
          <a:bodyPr anchor="t" rtlCol="false" tIns="0" lIns="0" bIns="0" rIns="0">
            <a:spAutoFit/>
          </a:bodyPr>
          <a:lstStyle/>
          <a:p>
            <a:pPr algn="l">
              <a:lnSpc>
                <a:spcPts val="1650"/>
              </a:lnSpc>
            </a:pPr>
            <a:r>
              <a:rPr lang="en-US" sz="1100" spc="1">
                <a:solidFill>
                  <a:srgbClr val="333333"/>
                </a:solidFill>
                <a:latin typeface="DejaVu Sans"/>
              </a:rPr>
              <a:t>Family Friends</a:t>
            </a:r>
          </a:p>
          <a:p>
            <a:pPr algn="l">
              <a:lnSpc>
                <a:spcPts val="1650"/>
              </a:lnSpc>
            </a:pPr>
            <a:r>
              <a:rPr lang="en-US" sz="1100" spc="1">
                <a:solidFill>
                  <a:srgbClr val="333333"/>
                </a:solidFill>
                <a:latin typeface="DejaVu Sans"/>
              </a:rPr>
              <a:t>Co-workers Faith leaders</a:t>
            </a:r>
          </a:p>
        </p:txBody>
      </p:sp>
      <p:sp>
        <p:nvSpPr>
          <p:cNvPr name="TextBox 40" id="40"/>
          <p:cNvSpPr txBox="true"/>
          <p:nvPr/>
        </p:nvSpPr>
        <p:spPr>
          <a:xfrm rot="0">
            <a:off x="2723558" y="3737379"/>
            <a:ext cx="3148965" cy="890275"/>
          </a:xfrm>
          <a:prstGeom prst="rect">
            <a:avLst/>
          </a:prstGeom>
        </p:spPr>
        <p:txBody>
          <a:bodyPr anchor="t" rtlCol="false" tIns="0" lIns="0" bIns="0" rIns="0">
            <a:spAutoFit/>
          </a:bodyPr>
          <a:lstStyle/>
          <a:p>
            <a:pPr algn="l">
              <a:lnSpc>
                <a:spcPts val="1650"/>
              </a:lnSpc>
            </a:pPr>
            <a:r>
              <a:rPr lang="en-US" sz="1100" spc="1">
                <a:solidFill>
                  <a:srgbClr val="333333"/>
                </a:solidFill>
                <a:latin typeface="DejaVu Sans"/>
              </a:rPr>
              <a:t>Counselors or mental health professionals Support groups</a:t>
            </a:r>
          </a:p>
          <a:p>
            <a:pPr algn="l">
              <a:lnSpc>
                <a:spcPts val="1650"/>
              </a:lnSpc>
            </a:pPr>
            <a:r>
              <a:rPr lang="en-US" sz="1100" spc="1">
                <a:solidFill>
                  <a:srgbClr val="333333"/>
                </a:solidFill>
                <a:latin typeface="DejaVu Sans"/>
              </a:rPr>
              <a:t>Other survivors Advocates</a:t>
            </a:r>
          </a:p>
        </p:txBody>
      </p:sp>
      <p:sp>
        <p:nvSpPr>
          <p:cNvPr name="TextBox 41" id="41"/>
          <p:cNvSpPr txBox="true"/>
          <p:nvPr/>
        </p:nvSpPr>
        <p:spPr>
          <a:xfrm rot="0">
            <a:off x="466455" y="9674451"/>
            <a:ext cx="2095166" cy="180975"/>
          </a:xfrm>
          <a:prstGeom prst="rect">
            <a:avLst/>
          </a:prstGeom>
        </p:spPr>
        <p:txBody>
          <a:bodyPr anchor="t" rtlCol="false" tIns="0" lIns="0" bIns="0" rIns="0">
            <a:spAutoFit/>
          </a:bodyPr>
          <a:lstStyle/>
          <a:p>
            <a:pPr algn="l">
              <a:lnSpc>
                <a:spcPts val="1439"/>
              </a:lnSpc>
            </a:pPr>
            <a:r>
              <a:rPr lang="en-US" sz="1200" spc="11">
                <a:solidFill>
                  <a:srgbClr val="FFFFFF"/>
                </a:solidFill>
                <a:latin typeface="TT Rounds Condensed Bold"/>
              </a:rPr>
              <a:t>SUPPORTLINE: 855 - BTS- 1777</a:t>
            </a:r>
          </a:p>
        </p:txBody>
      </p:sp>
      <p:sp>
        <p:nvSpPr>
          <p:cNvPr name="TextBox 42" id="42"/>
          <p:cNvSpPr txBox="true"/>
          <p:nvPr/>
        </p:nvSpPr>
        <p:spPr>
          <a:xfrm rot="0">
            <a:off x="5481265" y="9674451"/>
            <a:ext cx="958978" cy="180975"/>
          </a:xfrm>
          <a:prstGeom prst="rect">
            <a:avLst/>
          </a:prstGeom>
        </p:spPr>
        <p:txBody>
          <a:bodyPr anchor="t" rtlCol="false" tIns="0" lIns="0" bIns="0" rIns="0">
            <a:spAutoFit/>
          </a:bodyPr>
          <a:lstStyle/>
          <a:p>
            <a:pPr algn="l">
              <a:lnSpc>
                <a:spcPts val="1439"/>
              </a:lnSpc>
            </a:pPr>
            <a:r>
              <a:rPr lang="en-US" sz="1200" spc="11">
                <a:solidFill>
                  <a:srgbClr val="FFFFFF"/>
                </a:solidFill>
                <a:latin typeface="TT Rounds Condensed Bold"/>
              </a:rPr>
              <a:t>BTSADV. ORG</a:t>
            </a:r>
          </a:p>
        </p:txBody>
      </p:sp>
      <p:sp>
        <p:nvSpPr>
          <p:cNvPr name="TextBox 43" id="43"/>
          <p:cNvSpPr txBox="true"/>
          <p:nvPr/>
        </p:nvSpPr>
        <p:spPr>
          <a:xfrm rot="0">
            <a:off x="859674" y="1720909"/>
            <a:ext cx="6133465" cy="1790700"/>
          </a:xfrm>
          <a:prstGeom prst="rect">
            <a:avLst/>
          </a:prstGeom>
        </p:spPr>
        <p:txBody>
          <a:bodyPr anchor="t" rtlCol="false" tIns="0" lIns="0" bIns="0" rIns="0">
            <a:spAutoFit/>
          </a:bodyPr>
          <a:lstStyle/>
          <a:p>
            <a:pPr algn="l">
              <a:lnSpc>
                <a:spcPts val="2160"/>
              </a:lnSpc>
            </a:pPr>
            <a:r>
              <a:rPr lang="en-US" sz="1800" spc="16">
                <a:solidFill>
                  <a:srgbClr val="3C1B4E"/>
                </a:solidFill>
                <a:latin typeface="TT Rounds Condensed Bold"/>
              </a:rPr>
              <a:t>What is a support system?</a:t>
            </a:r>
          </a:p>
          <a:p>
            <a:pPr algn="l">
              <a:lnSpc>
                <a:spcPts val="1650"/>
              </a:lnSpc>
            </a:pPr>
            <a:r>
              <a:rPr lang="en-US" sz="1100" spc="1">
                <a:solidFill>
                  <a:srgbClr val="333333"/>
                </a:solidFill>
                <a:latin typeface="DejaVu Sans"/>
              </a:rPr>
              <a:t>A support system is a group or network of people who survivors can rely on to provide emotional support. They can lift survivors up when they are down, provide survivors with a shoulder to cry on, laugh with survivors when they need it, and listen when survivors need a willing ear. A support system can provide sensible options and advice that survivors can consider when deciding their next steps.</a:t>
            </a:r>
          </a:p>
          <a:p>
            <a:pPr algn="l">
              <a:lnSpc>
                <a:spcPts val="1679"/>
              </a:lnSpc>
            </a:pPr>
          </a:p>
          <a:p>
            <a:pPr algn="l">
              <a:lnSpc>
                <a:spcPts val="2160"/>
              </a:lnSpc>
            </a:pPr>
            <a:r>
              <a:rPr lang="en-US" sz="1800" spc="16">
                <a:solidFill>
                  <a:srgbClr val="3C1B4E"/>
                </a:solidFill>
                <a:latin typeface="TT Rounds Condensed Bold"/>
              </a:rPr>
              <a:t>Who can be in your support system?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DAF7j-U1yaY</dc:identifier>
  <dcterms:modified xsi:type="dcterms:W3CDTF">2011-08-01T06:04:30Z</dcterms:modified>
  <cp:revision>1</cp:revision>
  <dc:title>BTSADV-SurvivorToolkit-FullPacket ppt.pptx</dc:title>
</cp:coreProperties>
</file>