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Light" charset="1" panose="00000400000000000000"/>
      <p:regular r:id="rId10"/>
    </p:embeddedFont>
    <p:embeddedFont>
      <p:font typeface="Montserrat Light Bold" charset="1" panose="00000800000000000000"/>
      <p:regular r:id="rId11"/>
    </p:embeddedFont>
    <p:embeddedFont>
      <p:font typeface="Montserrat Light Italics" charset="1" panose="00000400000000000000"/>
      <p:regular r:id="rId12"/>
    </p:embeddedFont>
    <p:embeddedFont>
      <p:font typeface="Montserrat Light Bold Italics" charset="1" panose="00000800000000000000"/>
      <p:regular r:id="rId13"/>
    </p:embeddedFont>
    <p:embeddedFont>
      <p:font typeface="Arial" charset="1" panose="020B0502020202020204"/>
      <p:regular r:id="rId14"/>
    </p:embeddedFont>
    <p:embeddedFont>
      <p:font typeface="Arial Bold" charset="1" panose="020B0802020202020204"/>
      <p:regular r:id="rId15"/>
    </p:embeddedFont>
    <p:embeddedFont>
      <p:font typeface="Arial Italics" charset="1" panose="020B0502020202090204"/>
      <p:regular r:id="rId16"/>
    </p:embeddedFont>
    <p:embeddedFont>
      <p:font typeface="Arial Bold Italics" charset="1" panose="020B0802020202090204"/>
      <p:regular r:id="rId17"/>
    </p:embeddedFont>
    <p:embeddedFont>
      <p:font typeface="TT Rounds Condensed" charset="1" panose="02000506030000020003"/>
      <p:regular r:id="rId18"/>
    </p:embeddedFont>
    <p:embeddedFont>
      <p:font typeface="TT Rounds Condensed Bold" charset="1" panose="02000806030000020003"/>
      <p:regular r:id="rId19"/>
    </p:embeddedFont>
    <p:embeddedFont>
      <p:font typeface="TT Rounds Condensed Italics" charset="1" panose="02000506030000090003"/>
      <p:regular r:id="rId20"/>
    </p:embeddedFont>
    <p:embeddedFont>
      <p:font typeface="TT Rounds Condensed Bold Italics" charset="1" panose="02000806030000090003"/>
      <p:regular r:id="rId21"/>
    </p:embeddedFont>
    <p:embeddedFont>
      <p:font typeface="TT Rounds Condensed Thin" charset="1" panose="02000503020000020003"/>
      <p:regular r:id="rId22"/>
    </p:embeddedFont>
    <p:embeddedFont>
      <p:font typeface="TT Rounds Condensed Thin Italics" charset="1" panose="02000503020000090003"/>
      <p:regular r:id="rId23"/>
    </p:embeddedFont>
    <p:embeddedFont>
      <p:font typeface="TT Rounds Condensed Heavy" charset="1" panose="02000506030000020003"/>
      <p:regular r:id="rId24"/>
    </p:embeddedFont>
    <p:embeddedFont>
      <p:font typeface="TT Rounds Condensed Heavy Italics" charset="1" panose="020005060000000900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36" Target="slides/slide11.xml" Type="http://schemas.openxmlformats.org/officeDocument/2006/relationships/slide"/><Relationship Id="rId37" Target="slides/slide12.xml" Type="http://schemas.openxmlformats.org/officeDocument/2006/relationships/slide"/><Relationship Id="rId38" Target="slides/slide13.xml" Type="http://schemas.openxmlformats.org/officeDocument/2006/relationships/slide"/><Relationship Id="rId39" Target="slides/slide14.xml" Type="http://schemas.openxmlformats.org/officeDocument/2006/relationships/slide"/><Relationship Id="rId4" Target="theme/theme1.xml" Type="http://schemas.openxmlformats.org/officeDocument/2006/relationships/theme"/><Relationship Id="rId40" Target="slides/slide15.xml" Type="http://schemas.openxmlformats.org/officeDocument/2006/relationships/slide"/><Relationship Id="rId41" Target="slides/slide16.xml" Type="http://schemas.openxmlformats.org/officeDocument/2006/relationships/slide"/><Relationship Id="rId42" Target="slides/slide17.xml" Type="http://schemas.openxmlformats.org/officeDocument/2006/relationships/slide"/><Relationship Id="rId43" Target="slides/slide18.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5.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https://nam10.safelinks.protection.outlook.com/?url=https%3A%2F%2Fwscadv.org%2F%3Fpost_type%3Dwscadv_resources%26p%3D4724%26preview%3Dtrue&amp;data=02%7C01%7Cilene%40wscadv.org%7C7e848f3249a942eb397608d80d63b222%7C0acc6092020447cebb790134821d8932%7C1%7C0%7C637274069121875933&amp;sdata=hmTdT8qfGdeM463s11fOPE%2Bm7xRUPAIDk7nOq4pl4Ms%3D&amp;reserved=0" TargetMode="External" Type="http://schemas.openxmlformats.org/officeDocument/2006/relationships/hyperlink"/><Relationship Id="rId3" Target="../media/image16.jpeg" Type="http://schemas.openxmlformats.org/officeDocument/2006/relationships/image"/><Relationship Id="rId4" Target="../media/image5.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https://laughingsquid.com/how-to-help-a-grieving-friend/" TargetMode="External" Type="http://schemas.openxmlformats.org/officeDocument/2006/relationships/hyperlink"/><Relationship Id="rId3" Target="../media/image17.jpeg" Type="http://schemas.openxmlformats.org/officeDocument/2006/relationships/image"/><Relationship Id="rId4" Target="../media/image5.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https://www.thehotline.org/" TargetMode="External" Type="http://schemas.openxmlformats.org/officeDocument/2006/relationships/hyperlink"/><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https://wscadv.org/wp-content/uploads/2021/07/Staying-connected.pdf" TargetMode="External" Type="http://schemas.openxmlformats.org/officeDocument/2006/relationships/hyperlink"/><Relationship Id="rId4" Target="https://www.thehotline.org/" TargetMode="External" Type="http://schemas.openxmlformats.org/officeDocument/2006/relationships/hyperlink"/><Relationship Id="rId5" Target="../media/image5.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https://wscadv.org/get-help-now/" TargetMode="External" Type="http://schemas.openxmlformats.org/officeDocument/2006/relationships/hyperlink"/><Relationship Id="rId3" Target="../media/image23.jpeg" Type="http://schemas.openxmlformats.org/officeDocument/2006/relationships/image"/><Relationship Id="rId4" Target="../media/image5.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5.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7.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5.png" Type="http://schemas.openxmlformats.org/officeDocument/2006/relationships/image"/><Relationship Id="rId4" Target="https://wscadv.org/about-domestic-violence/" TargetMode="External" Type="http://schemas.openxmlformats.org/officeDocument/2006/relationships/hyperlink"/><Relationship Id="rId5" Target="https://nam10.safelinks.protection.outlook.com/?url=https%3A%2F%2Fwww.thehotline.org%2Fis-this-abuse%2Fabuse-defined%2F&amp;data=02%7C01%7Cilene%40wscadv.org%7C7e848f3249a942eb397608d80d63b222%7C0acc6092020447cebb790134821d8932%7C1%7C0%7C637274069121836102&amp;sdata=2HhNF%2F8LS3nUqvWv6xqnEepYbjL8bC3DWPWAJnf8b5Q%3D&amp;reserved=0" TargetMode="External" Type="http://schemas.openxmlformats.org/officeDocument/2006/relationships/hyperlink"/></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5.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https://www.dosomething.org/us/facts/11-facts-about-teen-dating-violence" TargetMode="External" Type="http://schemas.openxmlformats.org/officeDocument/2006/relationships/hyperlink"/><Relationship Id="rId3" Target="../media/image11.jpeg" Type="http://schemas.openxmlformats.org/officeDocument/2006/relationships/image"/><Relationship Id="rId4" Target="../media/image5.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https://www.ocadsv.org/resources/browse/277#:~:text=1%20in%2011%20adolescents%20reports,violence%20in%20a%20dating%20relationship." TargetMode="External" Type="http://schemas.openxmlformats.org/officeDocument/2006/relationships/hyperlink"/><Relationship Id="rId4" Target="../media/image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https://www.cdc.gov/violenceprevention/intimatepartnerviolence/teendatingviolence/fastfact.html" TargetMode="External" Type="http://schemas.openxmlformats.org/officeDocument/2006/relationships/hyperlink"/><Relationship Id="rId3" Target="../media/image13.jpeg" Type="http://schemas.openxmlformats.org/officeDocument/2006/relationships/image"/><Relationship Id="rId4"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https://nam10.safelinks.protection.outlook.com/?url=https%3A%2F%2Fwscadv.org%2Fget-help-now%2F&amp;data=02%7C01%7Cilene%40wscadv.org%7C7e848f3249a942eb397608d80d63b222%7C0acc6092020447cebb790134821d8932%7C1%7C0%7C637274069121846069&amp;sdata=Zi8%2FAeK1TIhWDsQpGIBJLKgVYl88GbJkoLUcCgBwpO0%3D&amp;reserved=0" TargetMode="External" Type="http://schemas.openxmlformats.org/officeDocument/2006/relationships/hyperlink"/><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sp>
        <p:nvSpPr>
          <p:cNvPr name="Freeform 4" id="4"/>
          <p:cNvSpPr/>
          <p:nvPr/>
        </p:nvSpPr>
        <p:spPr>
          <a:xfrm flipH="false" flipV="false" rot="0">
            <a:off x="0" y="0"/>
            <a:ext cx="8703129" cy="10287000"/>
          </a:xfrm>
          <a:custGeom>
            <a:avLst/>
            <a:gdLst/>
            <a:ahLst/>
            <a:cxnLst/>
            <a:rect r="r" b="b" t="t" l="l"/>
            <a:pathLst>
              <a:path h="10287000" w="8703129">
                <a:moveTo>
                  <a:pt x="0" y="0"/>
                </a:moveTo>
                <a:lnTo>
                  <a:pt x="8703129" y="0"/>
                </a:lnTo>
                <a:lnTo>
                  <a:pt x="870312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descr="A person and person holding hands and walking on a street  Description automatically generated with low confidence"/>
          <p:cNvSpPr/>
          <p:nvPr/>
        </p:nvSpPr>
        <p:spPr>
          <a:xfrm flipH="false" flipV="false" rot="0">
            <a:off x="8841582" y="978694"/>
            <a:ext cx="8560594" cy="5679282"/>
          </a:xfrm>
          <a:custGeom>
            <a:avLst/>
            <a:gdLst/>
            <a:ahLst/>
            <a:cxnLst/>
            <a:rect r="r" b="b" t="t" l="l"/>
            <a:pathLst>
              <a:path h="5679282" w="8560594">
                <a:moveTo>
                  <a:pt x="0" y="0"/>
                </a:moveTo>
                <a:lnTo>
                  <a:pt x="8560594" y="0"/>
                </a:lnTo>
                <a:lnTo>
                  <a:pt x="8560594" y="5679283"/>
                </a:lnTo>
                <a:lnTo>
                  <a:pt x="0" y="5679283"/>
                </a:lnTo>
                <a:lnTo>
                  <a:pt x="0" y="0"/>
                </a:lnTo>
                <a:close/>
              </a:path>
            </a:pathLst>
          </a:custGeom>
          <a:blipFill>
            <a:blip r:embed="rId4"/>
            <a:stretch>
              <a:fillRect l="0" t="0" r="0" b="-448"/>
            </a:stretch>
          </a:blipFill>
        </p:spPr>
      </p:sp>
      <p:sp>
        <p:nvSpPr>
          <p:cNvPr name="TextBox 6" id="6"/>
          <p:cNvSpPr txBox="true"/>
          <p:nvPr/>
        </p:nvSpPr>
        <p:spPr>
          <a:xfrm rot="0">
            <a:off x="977250" y="3997337"/>
            <a:ext cx="6081600" cy="3145917"/>
          </a:xfrm>
          <a:prstGeom prst="rect">
            <a:avLst/>
          </a:prstGeom>
        </p:spPr>
        <p:txBody>
          <a:bodyPr anchor="t" rtlCol="false" tIns="0" lIns="0" bIns="0" rIns="0">
            <a:spAutoFit/>
          </a:bodyPr>
          <a:lstStyle/>
          <a:p>
            <a:pPr algn="ctr">
              <a:lnSpc>
                <a:spcPts val="3564"/>
              </a:lnSpc>
            </a:pPr>
            <a:r>
              <a:rPr lang="en-US" sz="3300" spc="29">
                <a:solidFill>
                  <a:srgbClr val="FBFFFC"/>
                </a:solidFill>
                <a:latin typeface="TT Rounds Condensed Bold"/>
              </a:rPr>
              <a:t>Who are we?</a:t>
            </a:r>
          </a:p>
          <a:p>
            <a:pPr algn="ctr">
              <a:lnSpc>
                <a:spcPts val="3564"/>
              </a:lnSpc>
            </a:pPr>
            <a:r>
              <a:rPr lang="en-US" sz="3300" spc="29">
                <a:solidFill>
                  <a:srgbClr val="FBFFFC"/>
                </a:solidFill>
                <a:latin typeface="TT Rounds Condensed Bold"/>
              </a:rPr>
              <a:t>BTSADV </a:t>
            </a:r>
            <a:r>
              <a:rPr lang="en-US" sz="3300" spc="29">
                <a:solidFill>
                  <a:srgbClr val="FBFFFC"/>
                </a:solidFill>
                <a:latin typeface="TT Rounds Condensed"/>
              </a:rPr>
              <a:t>s</a:t>
            </a:r>
            <a:r>
              <a:rPr lang="en-US" sz="3300" spc="29">
                <a:solidFill>
                  <a:srgbClr val="FBFFFC"/>
                </a:solidFill>
                <a:latin typeface="TT Rounds Condensed"/>
              </a:rPr>
              <a:t>tarted as a grassroots organization over 13 years ago.</a:t>
            </a:r>
          </a:p>
          <a:p>
            <a:pPr algn="ctr">
              <a:lnSpc>
                <a:spcPts val="3564"/>
              </a:lnSpc>
            </a:pPr>
            <a:r>
              <a:rPr lang="en-US" sz="3300" spc="30">
                <a:solidFill>
                  <a:srgbClr val="FBFFFC"/>
                </a:solidFill>
                <a:latin typeface="TT Rounds Condensed"/>
              </a:rPr>
              <a:t> Today, we’re a worldwide organization that has become the national voice against domestic violence.</a:t>
            </a:r>
          </a:p>
        </p:txBody>
      </p:sp>
      <p:sp>
        <p:nvSpPr>
          <p:cNvPr name="Freeform 7" id="7"/>
          <p:cNvSpPr/>
          <p:nvPr/>
        </p:nvSpPr>
        <p:spPr>
          <a:xfrm flipH="false" flipV="false" rot="0">
            <a:off x="1225687" y="-535762"/>
            <a:ext cx="5425201" cy="5679262"/>
          </a:xfrm>
          <a:custGeom>
            <a:avLst/>
            <a:gdLst/>
            <a:ahLst/>
            <a:cxnLst/>
            <a:rect r="r" b="b" t="t" l="l"/>
            <a:pathLst>
              <a:path h="5679262" w="5425201">
                <a:moveTo>
                  <a:pt x="0" y="0"/>
                </a:moveTo>
                <a:lnTo>
                  <a:pt x="5425201" y="0"/>
                </a:lnTo>
                <a:lnTo>
                  <a:pt x="5425201" y="5679262"/>
                </a:lnTo>
                <a:lnTo>
                  <a:pt x="0" y="5679262"/>
                </a:lnTo>
                <a:lnTo>
                  <a:pt x="0" y="0"/>
                </a:lnTo>
                <a:close/>
              </a:path>
            </a:pathLst>
          </a:custGeom>
          <a:blipFill>
            <a:blip r:embed="rId5"/>
            <a:stretch>
              <a:fillRect l="-2341" t="0" r="-2341" b="0"/>
            </a:stretch>
          </a:blipFill>
        </p:spPr>
      </p:sp>
      <p:sp>
        <p:nvSpPr>
          <p:cNvPr name="Freeform 8" id="8"/>
          <p:cNvSpPr/>
          <p:nvPr/>
        </p:nvSpPr>
        <p:spPr>
          <a:xfrm flipH="false" flipV="false" rot="0">
            <a:off x="9452503" y="7188757"/>
            <a:ext cx="7806797" cy="2334811"/>
          </a:xfrm>
          <a:custGeom>
            <a:avLst/>
            <a:gdLst/>
            <a:ahLst/>
            <a:cxnLst/>
            <a:rect r="r" b="b" t="t" l="l"/>
            <a:pathLst>
              <a:path h="2334811" w="7806797">
                <a:moveTo>
                  <a:pt x="0" y="0"/>
                </a:moveTo>
                <a:lnTo>
                  <a:pt x="7806797" y="0"/>
                </a:lnTo>
                <a:lnTo>
                  <a:pt x="7806797" y="2334811"/>
                </a:lnTo>
                <a:lnTo>
                  <a:pt x="0" y="2334811"/>
                </a:lnTo>
                <a:lnTo>
                  <a:pt x="0" y="0"/>
                </a:lnTo>
                <a:close/>
              </a:path>
            </a:pathLst>
          </a:custGeom>
          <a:blipFill>
            <a:blip r:embed="rId6"/>
            <a:stretch>
              <a:fillRect l="0" t="0" r="0" b="0"/>
            </a:stretch>
          </a:blipFill>
        </p:spPr>
      </p:sp>
      <p:sp>
        <p:nvSpPr>
          <p:cNvPr name="TextBox 9" id="9"/>
          <p:cNvSpPr txBox="true"/>
          <p:nvPr/>
        </p:nvSpPr>
        <p:spPr>
          <a:xfrm rot="0">
            <a:off x="1317112" y="7528637"/>
            <a:ext cx="5242350" cy="1683625"/>
          </a:xfrm>
          <a:prstGeom prst="rect">
            <a:avLst/>
          </a:prstGeom>
        </p:spPr>
        <p:txBody>
          <a:bodyPr anchor="t" rtlCol="false" tIns="0" lIns="0" bIns="0" rIns="0">
            <a:spAutoFit/>
          </a:bodyPr>
          <a:lstStyle/>
          <a:p>
            <a:pPr algn="ctr">
              <a:lnSpc>
                <a:spcPts val="3240"/>
              </a:lnSpc>
            </a:pPr>
            <a:r>
              <a:rPr lang="en-US" sz="3000" spc="28">
                <a:solidFill>
                  <a:srgbClr val="FBFFFC"/>
                </a:solidFill>
                <a:latin typeface="TT Rounds Condensed Bold"/>
              </a:rPr>
              <a:t>BTSADV </a:t>
            </a:r>
          </a:p>
          <a:p>
            <a:pPr algn="ctr">
              <a:lnSpc>
                <a:spcPts val="3240"/>
              </a:lnSpc>
            </a:pPr>
            <a:r>
              <a:rPr lang="en-US" sz="3000" spc="28">
                <a:solidFill>
                  <a:srgbClr val="FBFFFC"/>
                </a:solidFill>
                <a:latin typeface="TT Rounds Condensed Bold"/>
              </a:rPr>
              <a:t>(Break The Silence Against Domestic Violence)</a:t>
            </a:r>
          </a:p>
          <a:p>
            <a:pPr algn="ctr">
              <a:lnSpc>
                <a:spcPts val="3240"/>
              </a:lnSpc>
            </a:pPr>
            <a:r>
              <a:rPr lang="en-US" sz="3000" spc="28">
                <a:solidFill>
                  <a:srgbClr val="FBFFFC"/>
                </a:solidFill>
                <a:latin typeface="TT Rounds Condensed Bold"/>
              </a:rPr>
              <a:t>https://breakthesilencedv.org/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935EA7"/>
        </a:solidFill>
      </p:bgPr>
    </p:bg>
    <p:spTree>
      <p:nvGrpSpPr>
        <p:cNvPr id="1" name=""/>
        <p:cNvGrpSpPr/>
        <p:nvPr/>
      </p:nvGrpSpPr>
      <p:grpSpPr>
        <a:xfrm>
          <a:off x="0" y="0"/>
          <a:ext cx="0" cy="0"/>
          <a:chOff x="0" y="0"/>
          <a:chExt cx="0" cy="0"/>
        </a:xfrm>
      </p:grpSpPr>
      <p:sp>
        <p:nvSpPr>
          <p:cNvPr name="TextBox 2" id="2"/>
          <p:cNvSpPr txBox="true"/>
          <p:nvPr/>
        </p:nvSpPr>
        <p:spPr>
          <a:xfrm rot="0">
            <a:off x="1932330" y="295777"/>
            <a:ext cx="14409587" cy="3105531"/>
          </a:xfrm>
          <a:prstGeom prst="rect">
            <a:avLst/>
          </a:prstGeom>
        </p:spPr>
        <p:txBody>
          <a:bodyPr anchor="t" rtlCol="false" tIns="0" lIns="0" bIns="0" rIns="0">
            <a:spAutoFit/>
          </a:bodyPr>
          <a:lstStyle/>
          <a:p>
            <a:pPr algn="ctr">
              <a:lnSpc>
                <a:spcPts val="4751"/>
              </a:lnSpc>
            </a:pPr>
            <a:r>
              <a:rPr lang="en-US" sz="4399">
                <a:solidFill>
                  <a:srgbClr val="FFFFFF"/>
                </a:solidFill>
                <a:latin typeface="Arial"/>
              </a:rPr>
              <a:t>Now that you have a clearer definition of abuse, has anyone here experienced domestic violence or are still experiencing it? If you are too scared to raise your hand, please feel free to come talk to me or any other adult afterwards. </a:t>
            </a:r>
          </a:p>
        </p:txBody>
      </p:sp>
      <p:sp>
        <p:nvSpPr>
          <p:cNvPr name="Freeform 3" id="3" descr="A child and child with their hand over their mouth  Description automatically generated with medium confidence"/>
          <p:cNvSpPr/>
          <p:nvPr/>
        </p:nvSpPr>
        <p:spPr>
          <a:xfrm flipH="false" flipV="false" rot="0">
            <a:off x="-13752" y="4144726"/>
            <a:ext cx="18301752" cy="6139893"/>
          </a:xfrm>
          <a:custGeom>
            <a:avLst/>
            <a:gdLst/>
            <a:ahLst/>
            <a:cxnLst/>
            <a:rect r="r" b="b" t="t" l="l"/>
            <a:pathLst>
              <a:path h="6139893" w="18301752">
                <a:moveTo>
                  <a:pt x="0" y="0"/>
                </a:moveTo>
                <a:lnTo>
                  <a:pt x="18301752" y="0"/>
                </a:lnTo>
                <a:lnTo>
                  <a:pt x="18301752" y="6139894"/>
                </a:lnTo>
                <a:lnTo>
                  <a:pt x="0" y="6139894"/>
                </a:lnTo>
                <a:lnTo>
                  <a:pt x="0" y="0"/>
                </a:lnTo>
                <a:close/>
              </a:path>
            </a:pathLst>
          </a:custGeom>
          <a:blipFill>
            <a:blip r:embed="rId2"/>
            <a:stretch>
              <a:fillRect l="0" t="-32725" r="-123" b="-66239"/>
            </a:stretch>
          </a:blipFill>
        </p:spPr>
      </p:sp>
      <p:sp>
        <p:nvSpPr>
          <p:cNvPr name="Freeform 4" id="4"/>
          <p:cNvSpPr/>
          <p:nvPr/>
        </p:nvSpPr>
        <p:spPr>
          <a:xfrm flipH="false" flipV="false" rot="0">
            <a:off x="7894256" y="3401308"/>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50" y="0"/>
            <a:ext cx="18283428" cy="10287000"/>
            <a:chOff x="0" y="0"/>
            <a:chExt cx="24377904" cy="13716000"/>
          </a:xfrm>
        </p:grpSpPr>
        <p:sp>
          <p:nvSpPr>
            <p:cNvPr name="Freeform 3" id="3"/>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935EA7"/>
            </a:solidFill>
          </p:spPr>
        </p:sp>
      </p:grpSp>
      <p:sp>
        <p:nvSpPr>
          <p:cNvPr name="TextBox 4" id="4"/>
          <p:cNvSpPr txBox="true"/>
          <p:nvPr/>
        </p:nvSpPr>
        <p:spPr>
          <a:xfrm rot="0">
            <a:off x="338763" y="421860"/>
            <a:ext cx="10002966" cy="8675370"/>
          </a:xfrm>
          <a:prstGeom prst="rect">
            <a:avLst/>
          </a:prstGeom>
        </p:spPr>
        <p:txBody>
          <a:bodyPr anchor="t" rtlCol="false" tIns="0" lIns="0" bIns="0" rIns="0">
            <a:spAutoFit/>
          </a:bodyPr>
          <a:lstStyle/>
          <a:p>
            <a:pPr algn="l">
              <a:lnSpc>
                <a:spcPts val="3239"/>
              </a:lnSpc>
            </a:pPr>
            <a:r>
              <a:rPr lang="en-US" sz="2999">
                <a:solidFill>
                  <a:srgbClr val="FFFFFF"/>
                </a:solidFill>
                <a:latin typeface="Arial Bold"/>
              </a:rPr>
              <a:t>What can I do to support someone experiencing abuse?</a:t>
            </a:r>
          </a:p>
          <a:p>
            <a:pPr algn="l" marL="542924" indent="-271462" lvl="1">
              <a:lnSpc>
                <a:spcPts val="3239"/>
              </a:lnSpc>
              <a:buFont typeface="Arial"/>
              <a:buChar char="•"/>
            </a:pPr>
            <a:r>
              <a:rPr lang="en-US" sz="2999" u="sng">
                <a:solidFill>
                  <a:srgbClr val="FFFFFF"/>
                </a:solidFill>
                <a:latin typeface="Arial"/>
                <a:hlinkClick r:id="rId2" tooltip="https://nam10.safelinks.protection.outlook.com/?url=https%3A%2F%2Fwscadv.org%2F%3Fpost_type%3Dwscadv_resources%26p%3D4724%26preview%3Dtrue&amp;data=02%7C01%7Cilene%40wscadv.org%7C7e848f3249a942eb397608d80d63b222%7C0acc6092020447cebb790134821d8932%7C1%7C0%7C637274069121875933&amp;sdata=hmTdT8qfGdeM463s11fOPE%2Bm7xRUPAIDk7nOq4pl4Ms%3D&amp;reserved=0"/>
              </a:rPr>
              <a:t>These three strategies</a:t>
            </a:r>
            <a:r>
              <a:rPr lang="en-US" sz="2999">
                <a:solidFill>
                  <a:srgbClr val="FFFFFF"/>
                </a:solidFill>
                <a:latin typeface="Arial"/>
              </a:rPr>
              <a:t> show your willingness to show up and support someone. You don’t need to be an expert or have all the answers. Just being there and available is what people have told us helps most.</a:t>
            </a:r>
          </a:p>
          <a:p>
            <a:pPr algn="l" marL="542924" indent="-271462" lvl="1">
              <a:lnSpc>
                <a:spcPts val="3239"/>
              </a:lnSpc>
            </a:pPr>
            <a:r>
              <a:rPr lang="en-US" sz="2999">
                <a:solidFill>
                  <a:srgbClr val="FFFFFF"/>
                </a:solidFill>
                <a:latin typeface="Arial Bold"/>
              </a:rPr>
              <a:t>Ask a question:</a:t>
            </a:r>
          </a:p>
          <a:p>
            <a:pPr algn="l" marL="542924" indent="-271462" lvl="1">
              <a:lnSpc>
                <a:spcPts val="3239"/>
              </a:lnSpc>
              <a:buFont typeface="Arial"/>
              <a:buChar char="•"/>
            </a:pPr>
            <a:r>
              <a:rPr lang="en-US" sz="2999">
                <a:solidFill>
                  <a:srgbClr val="FFFFFF"/>
                </a:solidFill>
                <a:latin typeface="Arial"/>
              </a:rPr>
              <a:t>Asking “How’s it going?” and really caring about the answer is powerful.</a:t>
            </a:r>
          </a:p>
          <a:p>
            <a:pPr algn="l" marL="542924" indent="-271462" lvl="1">
              <a:lnSpc>
                <a:spcPts val="3239"/>
              </a:lnSpc>
              <a:buFont typeface="Arial"/>
              <a:buChar char="•"/>
            </a:pPr>
            <a:r>
              <a:rPr lang="en-US" sz="2999">
                <a:solidFill>
                  <a:srgbClr val="FFFFFF"/>
                </a:solidFill>
                <a:latin typeface="Arial"/>
              </a:rPr>
              <a:t>Some other possible questions to ask:</a:t>
            </a:r>
          </a:p>
          <a:p>
            <a:pPr algn="l" marL="733423" indent="-366712" lvl="1">
              <a:lnSpc>
                <a:spcPts val="3239"/>
              </a:lnSpc>
              <a:buFont typeface="Arial"/>
              <a:buChar char="•"/>
            </a:pPr>
            <a:r>
              <a:rPr lang="en-US" sz="2999">
                <a:solidFill>
                  <a:srgbClr val="FFFFFF"/>
                </a:solidFill>
                <a:latin typeface="Arial"/>
              </a:rPr>
              <a:t>What is your biggest concern?</a:t>
            </a:r>
          </a:p>
          <a:p>
            <a:pPr algn="l" marL="733423" indent="-366712" lvl="1">
              <a:lnSpc>
                <a:spcPts val="3239"/>
              </a:lnSpc>
              <a:buFont typeface="Arial"/>
              <a:buChar char="•"/>
            </a:pPr>
            <a:r>
              <a:rPr lang="en-US" sz="2999">
                <a:solidFill>
                  <a:srgbClr val="FFFFFF"/>
                </a:solidFill>
                <a:latin typeface="Arial"/>
              </a:rPr>
              <a:t>What are you most worried about?</a:t>
            </a:r>
          </a:p>
          <a:p>
            <a:pPr algn="l" marL="733423" indent="-366712" lvl="1">
              <a:lnSpc>
                <a:spcPts val="3239"/>
              </a:lnSpc>
              <a:buFont typeface="Arial"/>
              <a:buChar char="•"/>
            </a:pPr>
            <a:r>
              <a:rPr lang="en-US" sz="2999">
                <a:solidFill>
                  <a:srgbClr val="FFFFFF"/>
                </a:solidFill>
                <a:latin typeface="Arial"/>
              </a:rPr>
              <a:t>What do you need or want?</a:t>
            </a:r>
          </a:p>
          <a:p>
            <a:pPr algn="l" marL="733423" indent="-366712" lvl="1">
              <a:lnSpc>
                <a:spcPts val="3239"/>
              </a:lnSpc>
              <a:buFont typeface="Arial"/>
              <a:buChar char="•"/>
            </a:pPr>
            <a:r>
              <a:rPr lang="en-US" sz="2999">
                <a:solidFill>
                  <a:srgbClr val="FFFFFF"/>
                </a:solidFill>
                <a:latin typeface="Arial"/>
              </a:rPr>
              <a:t>What do you need from your community?</a:t>
            </a:r>
          </a:p>
          <a:p>
            <a:pPr algn="l" marL="733423" indent="-366712" lvl="1">
              <a:lnSpc>
                <a:spcPts val="3239"/>
              </a:lnSpc>
              <a:buFont typeface="Arial"/>
              <a:buChar char="•"/>
            </a:pPr>
            <a:r>
              <a:rPr lang="en-US" sz="2999">
                <a:solidFill>
                  <a:srgbClr val="FFFFFF"/>
                </a:solidFill>
                <a:latin typeface="Arial"/>
              </a:rPr>
              <a:t>How can I help?</a:t>
            </a:r>
          </a:p>
          <a:p>
            <a:pPr algn="l" marL="733423" indent="-366712" lvl="1">
              <a:lnSpc>
                <a:spcPts val="3239"/>
              </a:lnSpc>
              <a:buFont typeface="Arial"/>
              <a:buChar char="•"/>
            </a:pPr>
            <a:r>
              <a:rPr lang="en-US" sz="2999">
                <a:solidFill>
                  <a:srgbClr val="FFFFFF"/>
                </a:solidFill>
                <a:latin typeface="Arial"/>
              </a:rPr>
              <a:t>What is life like with [partner’s name]?</a:t>
            </a:r>
          </a:p>
          <a:p>
            <a:pPr algn="l" marL="733423" indent="-366712" lvl="1">
              <a:lnSpc>
                <a:spcPts val="3239"/>
              </a:lnSpc>
              <a:buFont typeface="Arial"/>
              <a:buChar char="•"/>
            </a:pPr>
            <a:r>
              <a:rPr lang="en-US" sz="2999">
                <a:solidFill>
                  <a:srgbClr val="FFFFFF"/>
                </a:solidFill>
                <a:latin typeface="Arial"/>
              </a:rPr>
              <a:t>How are the kids doing? </a:t>
            </a:r>
          </a:p>
          <a:p>
            <a:pPr algn="l" marL="733423" indent="-366712" lvl="1">
              <a:lnSpc>
                <a:spcPts val="3239"/>
              </a:lnSpc>
              <a:buFont typeface="Arial"/>
              <a:buChar char="•"/>
            </a:pPr>
            <a:r>
              <a:rPr lang="en-US" sz="2999">
                <a:solidFill>
                  <a:srgbClr val="FFFFFF"/>
                </a:solidFill>
                <a:latin typeface="Arial"/>
              </a:rPr>
              <a:t>Is this relationship energizing or draining?</a:t>
            </a:r>
          </a:p>
          <a:p>
            <a:pPr algn="l" marL="733423" indent="-366712" lvl="1">
              <a:lnSpc>
                <a:spcPts val="3239"/>
              </a:lnSpc>
              <a:buFont typeface="Arial"/>
              <a:buChar char="•"/>
            </a:pPr>
            <a:r>
              <a:rPr lang="en-US" sz="2999">
                <a:solidFill>
                  <a:srgbClr val="FFFFFF"/>
                </a:solidFill>
                <a:latin typeface="Arial"/>
              </a:rPr>
              <a:t>Do you get to do the things you like to do?</a:t>
            </a:r>
          </a:p>
          <a:p>
            <a:pPr algn="l" marL="733423" indent="-366712" lvl="1">
              <a:lnSpc>
                <a:spcPts val="3239"/>
              </a:lnSpc>
              <a:buFont typeface="Arial"/>
              <a:buChar char="•"/>
            </a:pPr>
            <a:r>
              <a:rPr lang="en-US" sz="2999">
                <a:solidFill>
                  <a:srgbClr val="FFFFFF"/>
                </a:solidFill>
                <a:latin typeface="Arial"/>
              </a:rPr>
              <a:t>What happens if you disagree?</a:t>
            </a:r>
          </a:p>
          <a:p>
            <a:pPr algn="l" marL="733423" indent="-366712" lvl="1">
              <a:lnSpc>
                <a:spcPts val="3239"/>
              </a:lnSpc>
              <a:buFont typeface="Arial"/>
              <a:buChar char="•"/>
            </a:pPr>
            <a:r>
              <a:rPr lang="en-US" sz="2999">
                <a:solidFill>
                  <a:srgbClr val="FFFFFF"/>
                </a:solidFill>
                <a:latin typeface="Arial"/>
              </a:rPr>
              <a:t>What does arguing look like in your relationship?</a:t>
            </a:r>
          </a:p>
        </p:txBody>
      </p:sp>
      <p:sp>
        <p:nvSpPr>
          <p:cNvPr name="Freeform 5" id="5" descr="A person touching a person's face  Description automatically generated with medium confidence"/>
          <p:cNvSpPr/>
          <p:nvPr/>
        </p:nvSpPr>
        <p:spPr>
          <a:xfrm flipH="false" flipV="false" rot="0">
            <a:off x="10799160" y="15"/>
            <a:ext cx="7488840" cy="10286985"/>
          </a:xfrm>
          <a:custGeom>
            <a:avLst/>
            <a:gdLst/>
            <a:ahLst/>
            <a:cxnLst/>
            <a:rect r="r" b="b" t="t" l="l"/>
            <a:pathLst>
              <a:path h="10286985" w="7488840">
                <a:moveTo>
                  <a:pt x="0" y="0"/>
                </a:moveTo>
                <a:lnTo>
                  <a:pt x="7488840" y="0"/>
                </a:lnTo>
                <a:lnTo>
                  <a:pt x="7488840" y="10286985"/>
                </a:lnTo>
                <a:lnTo>
                  <a:pt x="0" y="10286985"/>
                </a:lnTo>
                <a:lnTo>
                  <a:pt x="0" y="0"/>
                </a:lnTo>
                <a:close/>
              </a:path>
            </a:pathLst>
          </a:custGeom>
          <a:blipFill>
            <a:blip r:embed="rId3"/>
            <a:stretch>
              <a:fillRect l="-69267" t="0" r="-74932" b="-101"/>
            </a:stretch>
          </a:blipFill>
        </p:spPr>
      </p:sp>
      <p:sp>
        <p:nvSpPr>
          <p:cNvPr name="Freeform 6" id="6"/>
          <p:cNvSpPr/>
          <p:nvPr/>
        </p:nvSpPr>
        <p:spPr>
          <a:xfrm flipH="false" flipV="false" rot="0">
            <a:off x="3650484" y="9258300"/>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4"/>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grpSp>
        <p:nvGrpSpPr>
          <p:cNvPr name="Group 4" id="4"/>
          <p:cNvGrpSpPr/>
          <p:nvPr/>
        </p:nvGrpSpPr>
        <p:grpSpPr>
          <a:xfrm rot="0">
            <a:off x="715518" y="720090"/>
            <a:ext cx="16856964" cy="8846820"/>
            <a:chOff x="0" y="0"/>
            <a:chExt cx="22475952" cy="11795760"/>
          </a:xfrm>
        </p:grpSpPr>
        <p:sp>
          <p:nvSpPr>
            <p:cNvPr name="Freeform 5" id="5"/>
            <p:cNvSpPr/>
            <p:nvPr/>
          </p:nvSpPr>
          <p:spPr>
            <a:xfrm flipH="false" flipV="false" rot="0">
              <a:off x="0" y="0"/>
              <a:ext cx="22475952" cy="11795760"/>
            </a:xfrm>
            <a:custGeom>
              <a:avLst/>
              <a:gdLst/>
              <a:ahLst/>
              <a:cxnLst/>
              <a:rect r="r" b="b" t="t" l="l"/>
              <a:pathLst>
                <a:path h="11795760" w="22475952">
                  <a:moveTo>
                    <a:pt x="0" y="0"/>
                  </a:moveTo>
                  <a:lnTo>
                    <a:pt x="22475952" y="0"/>
                  </a:lnTo>
                  <a:lnTo>
                    <a:pt x="22475952" y="11795760"/>
                  </a:lnTo>
                  <a:lnTo>
                    <a:pt x="0" y="11795760"/>
                  </a:lnTo>
                  <a:close/>
                </a:path>
              </a:pathLst>
            </a:custGeom>
            <a:solidFill>
              <a:srgbClr val="935EA7"/>
            </a:solidFill>
          </p:spPr>
        </p:sp>
      </p:grpSp>
      <p:sp>
        <p:nvSpPr>
          <p:cNvPr name="TextBox 6" id="6"/>
          <p:cNvSpPr txBox="true"/>
          <p:nvPr/>
        </p:nvSpPr>
        <p:spPr>
          <a:xfrm rot="0">
            <a:off x="806941" y="756265"/>
            <a:ext cx="16674114" cy="2941969"/>
          </a:xfrm>
          <a:prstGeom prst="rect">
            <a:avLst/>
          </a:prstGeom>
        </p:spPr>
        <p:txBody>
          <a:bodyPr anchor="t" rtlCol="false" tIns="0" lIns="0" bIns="0" rIns="0">
            <a:spAutoFit/>
          </a:bodyPr>
          <a:lstStyle/>
          <a:p>
            <a:pPr algn="l">
              <a:lnSpc>
                <a:spcPts val="5040"/>
              </a:lnSpc>
            </a:pPr>
            <a:r>
              <a:rPr lang="en-US" sz="4200" spc="39">
                <a:solidFill>
                  <a:srgbClr val="FBFFFC"/>
                </a:solidFill>
                <a:latin typeface="TT Rounds Condensed Bold"/>
              </a:rPr>
              <a:t>Listen Up</a:t>
            </a:r>
          </a:p>
          <a:p>
            <a:pPr algn="l">
              <a:lnSpc>
                <a:spcPts val="3240"/>
              </a:lnSpc>
            </a:pPr>
            <a:r>
              <a:rPr lang="en-US" sz="2700" spc="25">
                <a:solidFill>
                  <a:srgbClr val="FBFFFC"/>
                </a:solidFill>
                <a:latin typeface="TT Rounds Condensed"/>
              </a:rPr>
              <a:t>Really </a:t>
            </a:r>
            <a:r>
              <a:rPr lang="en-US" sz="2700" spc="25" u="sng">
                <a:solidFill>
                  <a:srgbClr val="FBFFFC"/>
                </a:solidFill>
                <a:latin typeface="TT Rounds Condensed"/>
                <a:hlinkClick r:id="rId2" tooltip="https://laughingsquid.com/how-to-help-a-grieving-friend/"/>
              </a:rPr>
              <a:t>listen</a:t>
            </a:r>
            <a:r>
              <a:rPr lang="en-US" sz="2700" spc="25">
                <a:solidFill>
                  <a:srgbClr val="FBFFFC"/>
                </a:solidFill>
                <a:latin typeface="TT Rounds Condensed"/>
              </a:rPr>
              <a:t>.</a:t>
            </a:r>
          </a:p>
          <a:p>
            <a:pPr algn="l">
              <a:lnSpc>
                <a:spcPts val="3240"/>
              </a:lnSpc>
            </a:pPr>
            <a:r>
              <a:rPr lang="en-US" sz="2700" spc="25">
                <a:solidFill>
                  <a:srgbClr val="FBFFFC"/>
                </a:solidFill>
                <a:latin typeface="TT Rounds Condensed"/>
              </a:rPr>
              <a:t>Listen without having your own agenda. Being heard helps. Acknowledgment makes all the difference.</a:t>
            </a:r>
          </a:p>
          <a:p>
            <a:pPr algn="l">
              <a:lnSpc>
                <a:spcPts val="3240"/>
              </a:lnSpc>
            </a:pPr>
            <a:r>
              <a:rPr lang="en-US" sz="2700" spc="25">
                <a:solidFill>
                  <a:srgbClr val="FBFFFC"/>
                </a:solidFill>
                <a:latin typeface="TT Rounds Condensed"/>
              </a:rPr>
              <a:t>Things you can say to people who have experienced harm:</a:t>
            </a:r>
          </a:p>
          <a:p>
            <a:pPr algn="l">
              <a:lnSpc>
                <a:spcPts val="2520"/>
              </a:lnSpc>
            </a:pPr>
          </a:p>
        </p:txBody>
      </p:sp>
      <p:sp>
        <p:nvSpPr>
          <p:cNvPr name="Freeform 7" id="7" descr="A white and yellow grid of nine sample sentences to say to someone that's experiencing domestic violence. The statements are: I believe you; I am so sorry this is happening to you; Thank you for sharing this; I don't even know what to say right no..."/>
          <p:cNvSpPr/>
          <p:nvPr/>
        </p:nvSpPr>
        <p:spPr>
          <a:xfrm flipH="false" flipV="false" rot="0">
            <a:off x="5908885" y="3096352"/>
            <a:ext cx="6470230" cy="5105208"/>
          </a:xfrm>
          <a:custGeom>
            <a:avLst/>
            <a:gdLst/>
            <a:ahLst/>
            <a:cxnLst/>
            <a:rect r="r" b="b" t="t" l="l"/>
            <a:pathLst>
              <a:path h="5105208" w="6470230">
                <a:moveTo>
                  <a:pt x="0" y="0"/>
                </a:moveTo>
                <a:lnTo>
                  <a:pt x="6470230" y="0"/>
                </a:lnTo>
                <a:lnTo>
                  <a:pt x="6470230" y="5105207"/>
                </a:lnTo>
                <a:lnTo>
                  <a:pt x="0" y="5105207"/>
                </a:lnTo>
                <a:lnTo>
                  <a:pt x="0" y="0"/>
                </a:lnTo>
                <a:close/>
              </a:path>
            </a:pathLst>
          </a:custGeom>
          <a:blipFill>
            <a:blip r:embed="rId3"/>
            <a:stretch>
              <a:fillRect l="0" t="-695" r="0" b="-695"/>
            </a:stretch>
          </a:blipFill>
        </p:spPr>
      </p:sp>
      <p:grpSp>
        <p:nvGrpSpPr>
          <p:cNvPr name="Group 8" id="8"/>
          <p:cNvGrpSpPr/>
          <p:nvPr/>
        </p:nvGrpSpPr>
        <p:grpSpPr>
          <a:xfrm rot="0">
            <a:off x="715516" y="8529682"/>
            <a:ext cx="16856964" cy="1084852"/>
            <a:chOff x="0" y="0"/>
            <a:chExt cx="22475952" cy="1446470"/>
          </a:xfrm>
        </p:grpSpPr>
        <p:sp>
          <p:nvSpPr>
            <p:cNvPr name="Freeform 9" id="9"/>
            <p:cNvSpPr/>
            <p:nvPr/>
          </p:nvSpPr>
          <p:spPr>
            <a:xfrm flipH="false" flipV="false" rot="0">
              <a:off x="0" y="0"/>
              <a:ext cx="22475952" cy="1446530"/>
            </a:xfrm>
            <a:custGeom>
              <a:avLst/>
              <a:gdLst/>
              <a:ahLst/>
              <a:cxnLst/>
              <a:rect r="r" b="b" t="t" l="l"/>
              <a:pathLst>
                <a:path h="1446530" w="22475952">
                  <a:moveTo>
                    <a:pt x="0" y="0"/>
                  </a:moveTo>
                  <a:lnTo>
                    <a:pt x="22475952" y="0"/>
                  </a:lnTo>
                  <a:lnTo>
                    <a:pt x="22475952" y="1446530"/>
                  </a:lnTo>
                  <a:lnTo>
                    <a:pt x="0" y="1446530"/>
                  </a:lnTo>
                  <a:close/>
                </a:path>
              </a:pathLst>
            </a:custGeom>
            <a:solidFill>
              <a:srgbClr val="935EA7"/>
            </a:solidFill>
          </p:spPr>
        </p:sp>
        <p:sp>
          <p:nvSpPr>
            <p:cNvPr name="TextBox 10" id="10"/>
            <p:cNvSpPr txBox="true"/>
            <p:nvPr/>
          </p:nvSpPr>
          <p:spPr>
            <a:xfrm>
              <a:off x="0" y="-9525"/>
              <a:ext cx="22475952" cy="1455995"/>
            </a:xfrm>
            <a:prstGeom prst="rect">
              <a:avLst/>
            </a:prstGeom>
          </p:spPr>
          <p:txBody>
            <a:bodyPr anchor="ctr" rtlCol="false" tIns="50800" lIns="50800" bIns="50800" rIns="50800"/>
            <a:lstStyle/>
            <a:p>
              <a:pPr algn="l">
                <a:lnSpc>
                  <a:spcPts val="3240"/>
                </a:lnSpc>
              </a:pPr>
              <a:r>
                <a:rPr lang="en-US" sz="2700" spc="25">
                  <a:solidFill>
                    <a:srgbClr val="FFFFFF"/>
                  </a:solidFill>
                  <a:latin typeface="TT Rounds Condensed"/>
                </a:rPr>
                <a:t>When you’re listening deeply to someone, you are not trying to get to your point of view, you are trying to hear their perspective.</a:t>
              </a:r>
            </a:p>
          </p:txBody>
        </p:sp>
      </p:grpSp>
      <p:sp>
        <p:nvSpPr>
          <p:cNvPr name="Freeform 11" id="11"/>
          <p:cNvSpPr/>
          <p:nvPr/>
        </p:nvSpPr>
        <p:spPr>
          <a:xfrm flipH="false" flipV="false" rot="0">
            <a:off x="8256579" y="9614535"/>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grpSp>
        <p:nvGrpSpPr>
          <p:cNvPr name="Group 4" id="4"/>
          <p:cNvGrpSpPr/>
          <p:nvPr/>
        </p:nvGrpSpPr>
        <p:grpSpPr>
          <a:xfrm rot="0">
            <a:off x="696468" y="701040"/>
            <a:ext cx="16895064" cy="8884920"/>
            <a:chOff x="0" y="0"/>
            <a:chExt cx="22526752" cy="11846560"/>
          </a:xfrm>
        </p:grpSpPr>
        <p:sp>
          <p:nvSpPr>
            <p:cNvPr name="Freeform 5" id="5"/>
            <p:cNvSpPr/>
            <p:nvPr/>
          </p:nvSpPr>
          <p:spPr>
            <a:xfrm flipH="false" flipV="false" rot="0">
              <a:off x="0" y="0"/>
              <a:ext cx="22526752" cy="11846560"/>
            </a:xfrm>
            <a:custGeom>
              <a:avLst/>
              <a:gdLst/>
              <a:ahLst/>
              <a:cxnLst/>
              <a:rect r="r" b="b" t="t" l="l"/>
              <a:pathLst>
                <a:path h="11846560" w="22526752">
                  <a:moveTo>
                    <a:pt x="25400" y="0"/>
                  </a:moveTo>
                  <a:lnTo>
                    <a:pt x="22501352" y="0"/>
                  </a:lnTo>
                  <a:cubicBezTo>
                    <a:pt x="22515322" y="0"/>
                    <a:pt x="22526752" y="11430"/>
                    <a:pt x="22526752" y="25400"/>
                  </a:cubicBezTo>
                  <a:lnTo>
                    <a:pt x="22526752" y="11821160"/>
                  </a:lnTo>
                  <a:cubicBezTo>
                    <a:pt x="22526752" y="11835130"/>
                    <a:pt x="22515322" y="11846560"/>
                    <a:pt x="22501352" y="11846560"/>
                  </a:cubicBezTo>
                  <a:lnTo>
                    <a:pt x="25400" y="11846560"/>
                  </a:lnTo>
                  <a:cubicBezTo>
                    <a:pt x="11430" y="11846560"/>
                    <a:pt x="0" y="11835130"/>
                    <a:pt x="0" y="11821160"/>
                  </a:cubicBezTo>
                  <a:lnTo>
                    <a:pt x="0" y="25400"/>
                  </a:lnTo>
                  <a:cubicBezTo>
                    <a:pt x="0" y="11430"/>
                    <a:pt x="11430" y="0"/>
                    <a:pt x="25400" y="0"/>
                  </a:cubicBezTo>
                  <a:moveTo>
                    <a:pt x="25400" y="50800"/>
                  </a:moveTo>
                  <a:lnTo>
                    <a:pt x="25400" y="25400"/>
                  </a:lnTo>
                  <a:lnTo>
                    <a:pt x="50800" y="25400"/>
                  </a:lnTo>
                  <a:lnTo>
                    <a:pt x="50800" y="11821160"/>
                  </a:lnTo>
                  <a:lnTo>
                    <a:pt x="25400" y="11821160"/>
                  </a:lnTo>
                  <a:lnTo>
                    <a:pt x="25400" y="11795760"/>
                  </a:lnTo>
                  <a:lnTo>
                    <a:pt x="22501352" y="11795760"/>
                  </a:lnTo>
                  <a:lnTo>
                    <a:pt x="22501352" y="11821160"/>
                  </a:lnTo>
                  <a:lnTo>
                    <a:pt x="22475952" y="11821160"/>
                  </a:lnTo>
                  <a:lnTo>
                    <a:pt x="22475952" y="25400"/>
                  </a:lnTo>
                  <a:lnTo>
                    <a:pt x="22501352" y="25400"/>
                  </a:lnTo>
                  <a:lnTo>
                    <a:pt x="22501352" y="50800"/>
                  </a:lnTo>
                  <a:lnTo>
                    <a:pt x="25400" y="50800"/>
                  </a:lnTo>
                  <a:close/>
                </a:path>
              </a:pathLst>
            </a:custGeom>
            <a:solidFill>
              <a:srgbClr val="FFFFFF"/>
            </a:solidFill>
          </p:spPr>
        </p:sp>
      </p:grpSp>
      <p:grpSp>
        <p:nvGrpSpPr>
          <p:cNvPr name="Group 6" id="6"/>
          <p:cNvGrpSpPr/>
          <p:nvPr/>
        </p:nvGrpSpPr>
        <p:grpSpPr>
          <a:xfrm rot="0">
            <a:off x="965199" y="965202"/>
            <a:ext cx="16357601" cy="8356599"/>
            <a:chOff x="0" y="0"/>
            <a:chExt cx="21810134" cy="11142132"/>
          </a:xfrm>
        </p:grpSpPr>
        <p:sp>
          <p:nvSpPr>
            <p:cNvPr name="Freeform 7" id="7"/>
            <p:cNvSpPr/>
            <p:nvPr/>
          </p:nvSpPr>
          <p:spPr>
            <a:xfrm flipH="false" flipV="false" rot="0">
              <a:off x="0" y="0"/>
              <a:ext cx="21810090" cy="11142091"/>
            </a:xfrm>
            <a:custGeom>
              <a:avLst/>
              <a:gdLst/>
              <a:ahLst/>
              <a:cxnLst/>
              <a:rect r="r" b="b" t="t" l="l"/>
              <a:pathLst>
                <a:path h="11142091" w="21810090">
                  <a:moveTo>
                    <a:pt x="0" y="0"/>
                  </a:moveTo>
                  <a:lnTo>
                    <a:pt x="21810090" y="0"/>
                  </a:lnTo>
                  <a:lnTo>
                    <a:pt x="21810090" y="11142091"/>
                  </a:lnTo>
                  <a:lnTo>
                    <a:pt x="0" y="11142091"/>
                  </a:lnTo>
                  <a:close/>
                </a:path>
              </a:pathLst>
            </a:custGeom>
            <a:solidFill>
              <a:srgbClr val="935EA7"/>
            </a:solidFill>
          </p:spPr>
        </p:sp>
      </p:grpSp>
      <p:sp>
        <p:nvSpPr>
          <p:cNvPr name="TextBox 8" id="8"/>
          <p:cNvSpPr txBox="true"/>
          <p:nvPr/>
        </p:nvSpPr>
        <p:spPr>
          <a:xfrm rot="0">
            <a:off x="1533728" y="1331438"/>
            <a:ext cx="15220542" cy="3852291"/>
          </a:xfrm>
          <a:prstGeom prst="rect">
            <a:avLst/>
          </a:prstGeom>
        </p:spPr>
        <p:txBody>
          <a:bodyPr anchor="t" rtlCol="false" tIns="0" lIns="0" bIns="0" rIns="0">
            <a:spAutoFit/>
          </a:bodyPr>
          <a:lstStyle/>
          <a:p>
            <a:pPr algn="l" marL="515779" indent="-257889" lvl="1">
              <a:lnSpc>
                <a:spcPts val="4104"/>
              </a:lnSpc>
              <a:buFont typeface="Arial"/>
              <a:buChar char="•"/>
            </a:pPr>
            <a:r>
              <a:rPr lang="en-US" sz="2850" spc="26">
                <a:solidFill>
                  <a:srgbClr val="FBFFFC"/>
                </a:solidFill>
                <a:latin typeface="TT Rounds Condensed"/>
              </a:rPr>
              <a:t>You’re also listening for what the person thinks about risks, priorities, and concerns. </a:t>
            </a:r>
            <a:r>
              <a:rPr lang="en-US" sz="2850" spc="26">
                <a:solidFill>
                  <a:srgbClr val="FBFFFC"/>
                </a:solidFill>
                <a:latin typeface="TT Rounds Condensed Bold"/>
              </a:rPr>
              <a:t>Bottom line:</a:t>
            </a:r>
            <a:r>
              <a:rPr lang="en-US" sz="2850" spc="26">
                <a:solidFill>
                  <a:srgbClr val="FBFFFC"/>
                </a:solidFill>
                <a:latin typeface="TT Rounds Condensed"/>
              </a:rPr>
              <a:t> you are listening to hear what the person is experiencing, what they want, and how you can help.</a:t>
            </a:r>
          </a:p>
          <a:p>
            <a:pPr algn="l" marL="515779" indent="-257889" lvl="1">
              <a:lnSpc>
                <a:spcPts val="4104"/>
              </a:lnSpc>
              <a:buFont typeface="Arial"/>
              <a:buChar char="•"/>
            </a:pPr>
            <a:r>
              <a:rPr lang="en-US" sz="2850" spc="26">
                <a:solidFill>
                  <a:srgbClr val="FBFFFC"/>
                </a:solidFill>
                <a:latin typeface="TT Rounds Condensed"/>
              </a:rPr>
              <a:t>Starting to feel worried? If you’re hearing something (they’re isolated, being monitored or stalked, the person has a weapon) that makes you concerned they are in immediate danger, you (or both of you together) can call the </a:t>
            </a:r>
            <a:r>
              <a:rPr lang="en-US" sz="2850" spc="26" u="sng">
                <a:solidFill>
                  <a:srgbClr val="FBFFFC"/>
                </a:solidFill>
                <a:latin typeface="TT Rounds Condensed"/>
                <a:hlinkClick r:id="rId2" tooltip="https://www.thehotline.org/"/>
              </a:rPr>
              <a:t>National Domestic Violence Hotline</a:t>
            </a:r>
            <a:r>
              <a:rPr lang="en-US" sz="2850" spc="26">
                <a:solidFill>
                  <a:srgbClr val="FBFFFC"/>
                </a:solidFill>
                <a:latin typeface="TT Rounds Condensed"/>
              </a:rPr>
              <a:t> to produce a plan to stay as safe as possible.</a:t>
            </a:r>
          </a:p>
          <a:p>
            <a:pPr algn="l" marL="515779" indent="-257889" lvl="1">
              <a:lnSpc>
                <a:spcPts val="3419"/>
              </a:lnSpc>
              <a:buFont typeface="Arial"/>
              <a:buChar char="•"/>
            </a:pPr>
            <a:r>
              <a:rPr lang="en-US" sz="2850" spc="26">
                <a:solidFill>
                  <a:srgbClr val="FBFFFC"/>
                </a:solidFill>
                <a:latin typeface="TT Rounds Condensed"/>
              </a:rPr>
              <a:t>Some particularly risky stuff to listen for:</a:t>
            </a:r>
          </a:p>
          <a:p>
            <a:pPr algn="l" marL="380048" indent="-190024" lvl="1">
              <a:lnSpc>
                <a:spcPts val="2520"/>
              </a:lnSpc>
            </a:pPr>
          </a:p>
        </p:txBody>
      </p:sp>
      <p:sp>
        <p:nvSpPr>
          <p:cNvPr name="Freeform 9" id="9" descr="access to firearms"/>
          <p:cNvSpPr/>
          <p:nvPr/>
        </p:nvSpPr>
        <p:spPr>
          <a:xfrm flipH="false" flipV="false" rot="0">
            <a:off x="1354389" y="5103420"/>
            <a:ext cx="5056677" cy="1722295"/>
          </a:xfrm>
          <a:custGeom>
            <a:avLst/>
            <a:gdLst/>
            <a:ahLst/>
            <a:cxnLst/>
            <a:rect r="r" b="b" t="t" l="l"/>
            <a:pathLst>
              <a:path h="1722295" w="5056677">
                <a:moveTo>
                  <a:pt x="0" y="0"/>
                </a:moveTo>
                <a:lnTo>
                  <a:pt x="5056677" y="0"/>
                </a:lnTo>
                <a:lnTo>
                  <a:pt x="5056677" y="1722295"/>
                </a:lnTo>
                <a:lnTo>
                  <a:pt x="0" y="1722295"/>
                </a:lnTo>
                <a:lnTo>
                  <a:pt x="0" y="0"/>
                </a:lnTo>
                <a:close/>
              </a:path>
            </a:pathLst>
          </a:custGeom>
          <a:blipFill>
            <a:blip r:embed="rId3"/>
            <a:stretch>
              <a:fillRect l="0" t="0" r="-2179" b="0"/>
            </a:stretch>
          </a:blipFill>
        </p:spPr>
      </p:sp>
      <p:sp>
        <p:nvSpPr>
          <p:cNvPr name="Freeform 10" id="10"/>
          <p:cNvSpPr/>
          <p:nvPr/>
        </p:nvSpPr>
        <p:spPr>
          <a:xfrm flipH="false" flipV="false" rot="0">
            <a:off x="6430116" y="5095805"/>
            <a:ext cx="5154927" cy="1722296"/>
          </a:xfrm>
          <a:custGeom>
            <a:avLst/>
            <a:gdLst/>
            <a:ahLst/>
            <a:cxnLst/>
            <a:rect r="r" b="b" t="t" l="l"/>
            <a:pathLst>
              <a:path h="1722296" w="5154927">
                <a:moveTo>
                  <a:pt x="0" y="0"/>
                </a:moveTo>
                <a:lnTo>
                  <a:pt x="5154927" y="0"/>
                </a:lnTo>
                <a:lnTo>
                  <a:pt x="5154927" y="1722295"/>
                </a:lnTo>
                <a:lnTo>
                  <a:pt x="0" y="1722295"/>
                </a:lnTo>
                <a:lnTo>
                  <a:pt x="0" y="0"/>
                </a:lnTo>
                <a:close/>
              </a:path>
            </a:pathLst>
          </a:custGeom>
          <a:blipFill>
            <a:blip r:embed="rId4"/>
            <a:stretch>
              <a:fillRect l="0" t="0" r="-232" b="0"/>
            </a:stretch>
          </a:blipFill>
        </p:spPr>
      </p:sp>
      <p:sp>
        <p:nvSpPr>
          <p:cNvPr name="Freeform 11" id="11" descr="prior strangulation"/>
          <p:cNvSpPr/>
          <p:nvPr/>
        </p:nvSpPr>
        <p:spPr>
          <a:xfrm flipH="false" flipV="false" rot="0">
            <a:off x="11604093" y="5095805"/>
            <a:ext cx="5270982" cy="1729911"/>
          </a:xfrm>
          <a:custGeom>
            <a:avLst/>
            <a:gdLst/>
            <a:ahLst/>
            <a:cxnLst/>
            <a:rect r="r" b="b" t="t" l="l"/>
            <a:pathLst>
              <a:path h="1729911" w="5270982">
                <a:moveTo>
                  <a:pt x="0" y="0"/>
                </a:moveTo>
                <a:lnTo>
                  <a:pt x="5270982" y="0"/>
                </a:lnTo>
                <a:lnTo>
                  <a:pt x="5270982" y="1729910"/>
                </a:lnTo>
                <a:lnTo>
                  <a:pt x="0" y="1729910"/>
                </a:lnTo>
                <a:lnTo>
                  <a:pt x="0" y="0"/>
                </a:lnTo>
                <a:close/>
              </a:path>
            </a:pathLst>
          </a:custGeom>
          <a:blipFill>
            <a:blip r:embed="rId5"/>
            <a:stretch>
              <a:fillRect l="0" t="-782" r="0" b="-782"/>
            </a:stretch>
          </a:blipFill>
        </p:spPr>
      </p:sp>
      <p:sp>
        <p:nvSpPr>
          <p:cNvPr name="Freeform 12" id="12"/>
          <p:cNvSpPr/>
          <p:nvPr/>
        </p:nvSpPr>
        <p:spPr>
          <a:xfrm flipH="false" flipV="false" rot="0">
            <a:off x="7901132" y="9585960"/>
            <a:ext cx="2485734" cy="743418"/>
          </a:xfrm>
          <a:custGeom>
            <a:avLst/>
            <a:gdLst/>
            <a:ahLst/>
            <a:cxnLst/>
            <a:rect r="r" b="b" t="t" l="l"/>
            <a:pathLst>
              <a:path h="743418" w="2485734">
                <a:moveTo>
                  <a:pt x="0" y="0"/>
                </a:moveTo>
                <a:lnTo>
                  <a:pt x="2485733" y="0"/>
                </a:lnTo>
                <a:lnTo>
                  <a:pt x="2485733" y="743418"/>
                </a:lnTo>
                <a:lnTo>
                  <a:pt x="0" y="743418"/>
                </a:lnTo>
                <a:lnTo>
                  <a:pt x="0" y="0"/>
                </a:lnTo>
                <a:close/>
              </a:path>
            </a:pathLst>
          </a:custGeom>
          <a:blipFill>
            <a:blip r:embed="rId6"/>
            <a:stretch>
              <a:fillRect l="0" t="0" r="0" b="0"/>
            </a:stretch>
          </a:blipFill>
        </p:spPr>
      </p:sp>
      <p:sp>
        <p:nvSpPr>
          <p:cNvPr name="TextBox 13" id="13"/>
          <p:cNvSpPr txBox="true"/>
          <p:nvPr/>
        </p:nvSpPr>
        <p:spPr>
          <a:xfrm rot="0">
            <a:off x="3793059" y="7864820"/>
            <a:ext cx="10387087" cy="811530"/>
          </a:xfrm>
          <a:prstGeom prst="rect">
            <a:avLst/>
          </a:prstGeom>
        </p:spPr>
        <p:txBody>
          <a:bodyPr anchor="t" rtlCol="false" tIns="0" lIns="0" bIns="0" rIns="0">
            <a:spAutoFit/>
          </a:bodyPr>
          <a:lstStyle/>
          <a:p>
            <a:pPr algn="ctr">
              <a:lnSpc>
                <a:spcPts val="6719"/>
              </a:lnSpc>
            </a:pPr>
            <a:r>
              <a:rPr lang="en-US" sz="4800">
                <a:solidFill>
                  <a:srgbClr val="FBFFFC"/>
                </a:solidFill>
                <a:latin typeface="Montserrat Light"/>
              </a:rPr>
              <a:t>Btsadv Supportline  1-855-BTS-1777</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935EA7"/>
        </a:solidFill>
      </p:bgPr>
    </p:bg>
    <p:spTree>
      <p:nvGrpSpPr>
        <p:cNvPr id="1" name=""/>
        <p:cNvGrpSpPr/>
        <p:nvPr/>
      </p:nvGrpSpPr>
      <p:grpSpPr>
        <a:xfrm>
          <a:off x="0" y="0"/>
          <a:ext cx="0" cy="0"/>
          <a:chOff x="0" y="0"/>
          <a:chExt cx="0" cy="0"/>
        </a:xfrm>
      </p:grpSpPr>
      <p:sp>
        <p:nvSpPr>
          <p:cNvPr name="Freeform 2" id="2" descr="A pair of hands holding each other  Description automatically generated with medium confidence"/>
          <p:cNvSpPr/>
          <p:nvPr/>
        </p:nvSpPr>
        <p:spPr>
          <a:xfrm flipH="false" flipV="false" rot="0">
            <a:off x="1" y="15"/>
            <a:ext cx="10404585" cy="10286985"/>
          </a:xfrm>
          <a:custGeom>
            <a:avLst/>
            <a:gdLst/>
            <a:ahLst/>
            <a:cxnLst/>
            <a:rect r="r" b="b" t="t" l="l"/>
            <a:pathLst>
              <a:path h="10286985" w="10404585">
                <a:moveTo>
                  <a:pt x="0" y="0"/>
                </a:moveTo>
                <a:lnTo>
                  <a:pt x="10404585" y="0"/>
                </a:lnTo>
                <a:lnTo>
                  <a:pt x="10404585" y="10286985"/>
                </a:lnTo>
                <a:lnTo>
                  <a:pt x="0" y="10286985"/>
                </a:lnTo>
                <a:lnTo>
                  <a:pt x="0" y="0"/>
                </a:lnTo>
                <a:close/>
              </a:path>
            </a:pathLst>
          </a:custGeom>
          <a:blipFill>
            <a:blip r:embed="rId2"/>
            <a:stretch>
              <a:fillRect l="-38304" t="0" r="-35152" b="-110"/>
            </a:stretch>
          </a:blipFill>
        </p:spPr>
      </p:sp>
      <p:sp>
        <p:nvSpPr>
          <p:cNvPr name="TextBox 3" id="3"/>
          <p:cNvSpPr txBox="true"/>
          <p:nvPr/>
        </p:nvSpPr>
        <p:spPr>
          <a:xfrm rot="0">
            <a:off x="10727108" y="520297"/>
            <a:ext cx="7237281" cy="8320278"/>
          </a:xfrm>
          <a:prstGeom prst="rect">
            <a:avLst/>
          </a:prstGeom>
        </p:spPr>
        <p:txBody>
          <a:bodyPr anchor="t" rtlCol="false" tIns="0" lIns="0" bIns="0" rIns="0">
            <a:spAutoFit/>
          </a:bodyPr>
          <a:lstStyle/>
          <a:p>
            <a:pPr algn="l">
              <a:lnSpc>
                <a:spcPts val="2375"/>
              </a:lnSpc>
            </a:pPr>
            <a:r>
              <a:rPr lang="en-US" sz="2199">
                <a:solidFill>
                  <a:srgbClr val="FFFFFF"/>
                </a:solidFill>
                <a:latin typeface="Arial Bold"/>
              </a:rPr>
              <a:t>Stay connected</a:t>
            </a:r>
          </a:p>
          <a:p>
            <a:pPr algn="l" marL="398145" indent="-199072" lvl="1">
              <a:lnSpc>
                <a:spcPts val="2375"/>
              </a:lnSpc>
              <a:buFont typeface="Arial"/>
              <a:buChar char="•"/>
            </a:pPr>
            <a:r>
              <a:rPr lang="en-US" sz="2199">
                <a:solidFill>
                  <a:srgbClr val="FFFFFF"/>
                </a:solidFill>
                <a:latin typeface="Arial"/>
              </a:rPr>
              <a:t>It can take a long time for things to get better, and it can be difficult to hang in there through it all. But </a:t>
            </a:r>
            <a:r>
              <a:rPr lang="en-US" sz="2199" u="sng">
                <a:solidFill>
                  <a:srgbClr val="FFFFFF"/>
                </a:solidFill>
                <a:latin typeface="Arial"/>
                <a:hlinkClick r:id="rId3" tooltip="https://wscadv.org/wp-content/uploads/2021/07/Staying-connected.pdf"/>
              </a:rPr>
              <a:t>staying connected</a:t>
            </a:r>
            <a:r>
              <a:rPr lang="en-US" sz="2199">
                <a:solidFill>
                  <a:srgbClr val="FFFFFF"/>
                </a:solidFill>
                <a:latin typeface="Arial"/>
              </a:rPr>
              <a:t> is one of the most helpful things you can do. When someone is isolated, the abuser has far more power and control over their lives. You do not need to know all the answers or agree with every decision to be helpful. Instead, consistently show up, take on what you can, and ask for help with things that are difficult for you.</a:t>
            </a:r>
          </a:p>
          <a:p>
            <a:pPr algn="l" marL="398145" indent="-199072" lvl="1">
              <a:lnSpc>
                <a:spcPts val="2375"/>
              </a:lnSpc>
              <a:buFont typeface="Arial"/>
              <a:buChar char="•"/>
            </a:pPr>
            <a:r>
              <a:rPr lang="en-US" sz="2199">
                <a:solidFill>
                  <a:srgbClr val="FFFFFF"/>
                </a:solidFill>
                <a:latin typeface="Arial"/>
              </a:rPr>
              <a:t>Connection also means no ultimatums. We’ve learned that tough love is not what folks need. You might be the only person they are reaching out to. If you give them an ultimatum that they can’t live up to, they won’t have anyone left. Instead, try to leave the door open to make it easy to keep coming back to you.</a:t>
            </a:r>
          </a:p>
          <a:p>
            <a:pPr algn="l" marL="398145" indent="-199072" lvl="1">
              <a:lnSpc>
                <a:spcPts val="2375"/>
              </a:lnSpc>
              <a:buFont typeface="Arial"/>
              <a:buChar char="•"/>
            </a:pPr>
            <a:r>
              <a:rPr lang="en-US" sz="2199">
                <a:solidFill>
                  <a:srgbClr val="FFFFFF"/>
                </a:solidFill>
                <a:latin typeface="Arial"/>
              </a:rPr>
              <a:t>Even if the person you’re concerned about doesn’t reach out, you can be the one to reach out. This takes some of the power away from the abuser and can be a lifeline for your loved one. It might be that they aren’t calling or reaching out because they can’t, not because they don’t want to or don’t need support.</a:t>
            </a:r>
          </a:p>
          <a:p>
            <a:pPr algn="l" marL="398145" indent="-199072" lvl="1">
              <a:lnSpc>
                <a:spcPts val="2375"/>
              </a:lnSpc>
              <a:buFont typeface="Arial"/>
              <a:buChar char="•"/>
            </a:pPr>
            <a:r>
              <a:rPr lang="en-US" sz="2199">
                <a:solidFill>
                  <a:srgbClr val="FFFFFF"/>
                </a:solidFill>
                <a:latin typeface="Arial"/>
              </a:rPr>
              <a:t>That said, we know that it’s hard to stay connected when you’re worried and scared, and nothing seems to be changing. It is not helpful to sacrifice your own well-being in the hopes of helping someone else.</a:t>
            </a:r>
          </a:p>
          <a:p>
            <a:pPr algn="l" marL="398145" indent="-199072" lvl="1">
              <a:lnSpc>
                <a:spcPts val="2375"/>
              </a:lnSpc>
              <a:buFont typeface="Arial"/>
              <a:buChar char="•"/>
            </a:pPr>
            <a:r>
              <a:rPr lang="en-US" sz="2199">
                <a:solidFill>
                  <a:srgbClr val="FFFFFF"/>
                </a:solidFill>
                <a:latin typeface="Arial"/>
              </a:rPr>
              <a:t>If you need help, talk to your trusted people and </a:t>
            </a:r>
            <a:r>
              <a:rPr lang="en-US" sz="2199" u="sng">
                <a:solidFill>
                  <a:srgbClr val="FFFFFF"/>
                </a:solidFill>
                <a:latin typeface="Arial"/>
                <a:hlinkClick r:id="rId4" tooltip="https://www.thehotline.org/"/>
              </a:rPr>
              <a:t>reach out to experts</a:t>
            </a:r>
            <a:r>
              <a:rPr lang="en-US" sz="2199">
                <a:solidFill>
                  <a:srgbClr val="FFFFFF"/>
                </a:solidFill>
                <a:latin typeface="Arial"/>
              </a:rPr>
              <a:t>. If you need to take a break, take it.</a:t>
            </a:r>
          </a:p>
        </p:txBody>
      </p:sp>
      <p:sp>
        <p:nvSpPr>
          <p:cNvPr name="Freeform 4" id="4"/>
          <p:cNvSpPr/>
          <p:nvPr/>
        </p:nvSpPr>
        <p:spPr>
          <a:xfrm flipH="false" flipV="false" rot="0">
            <a:off x="13426493" y="9258300"/>
            <a:ext cx="2485734" cy="743418"/>
          </a:xfrm>
          <a:custGeom>
            <a:avLst/>
            <a:gdLst/>
            <a:ahLst/>
            <a:cxnLst/>
            <a:rect r="r" b="b" t="t" l="l"/>
            <a:pathLst>
              <a:path h="743418" w="2485734">
                <a:moveTo>
                  <a:pt x="0" y="0"/>
                </a:moveTo>
                <a:lnTo>
                  <a:pt x="2485733" y="0"/>
                </a:lnTo>
                <a:lnTo>
                  <a:pt x="2485733" y="743418"/>
                </a:lnTo>
                <a:lnTo>
                  <a:pt x="0" y="743418"/>
                </a:lnTo>
                <a:lnTo>
                  <a:pt x="0" y="0"/>
                </a:lnTo>
                <a:close/>
              </a:path>
            </a:pathLst>
          </a:custGeom>
          <a:blipFill>
            <a:blip r:embed="rId5"/>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grpSp>
        <p:nvGrpSpPr>
          <p:cNvPr name="Group 4" id="4"/>
          <p:cNvGrpSpPr/>
          <p:nvPr/>
        </p:nvGrpSpPr>
        <p:grpSpPr>
          <a:xfrm rot="0">
            <a:off x="715518" y="720090"/>
            <a:ext cx="16856964" cy="8846820"/>
            <a:chOff x="0" y="0"/>
            <a:chExt cx="22475952" cy="11795760"/>
          </a:xfrm>
        </p:grpSpPr>
        <p:sp>
          <p:nvSpPr>
            <p:cNvPr name="Freeform 5" id="5"/>
            <p:cNvSpPr/>
            <p:nvPr/>
          </p:nvSpPr>
          <p:spPr>
            <a:xfrm flipH="false" flipV="false" rot="0">
              <a:off x="0" y="0"/>
              <a:ext cx="22475952" cy="11795760"/>
            </a:xfrm>
            <a:custGeom>
              <a:avLst/>
              <a:gdLst/>
              <a:ahLst/>
              <a:cxnLst/>
              <a:rect r="r" b="b" t="t" l="l"/>
              <a:pathLst>
                <a:path h="11795760" w="22475952">
                  <a:moveTo>
                    <a:pt x="0" y="0"/>
                  </a:moveTo>
                  <a:lnTo>
                    <a:pt x="22475952" y="0"/>
                  </a:lnTo>
                  <a:lnTo>
                    <a:pt x="22475952" y="11795760"/>
                  </a:lnTo>
                  <a:lnTo>
                    <a:pt x="0" y="11795760"/>
                  </a:lnTo>
                  <a:close/>
                </a:path>
              </a:pathLst>
            </a:custGeom>
            <a:solidFill>
              <a:srgbClr val="935EA7"/>
            </a:solidFill>
          </p:spPr>
        </p:sp>
      </p:grpSp>
      <p:sp>
        <p:nvSpPr>
          <p:cNvPr name="TextBox 6" id="6"/>
          <p:cNvSpPr txBox="true"/>
          <p:nvPr/>
        </p:nvSpPr>
        <p:spPr>
          <a:xfrm rot="0">
            <a:off x="806941" y="756265"/>
            <a:ext cx="16674115" cy="1626225"/>
          </a:xfrm>
          <a:prstGeom prst="rect">
            <a:avLst/>
          </a:prstGeom>
        </p:spPr>
        <p:txBody>
          <a:bodyPr anchor="t" rtlCol="false" tIns="0" lIns="0" bIns="0" rIns="0">
            <a:spAutoFit/>
          </a:bodyPr>
          <a:lstStyle/>
          <a:p>
            <a:pPr algn="ctr">
              <a:lnSpc>
                <a:spcPts val="3600"/>
              </a:lnSpc>
            </a:pPr>
            <a:r>
              <a:rPr lang="en-US" sz="3000" spc="28">
                <a:solidFill>
                  <a:srgbClr val="FFFFFF"/>
                </a:solidFill>
                <a:latin typeface="TT Rounds Condensed"/>
              </a:rPr>
              <a:t>If someone is having a hard time in their relationship, you can be a lifeline. There are lots of ways to stay connected. You can:</a:t>
            </a:r>
          </a:p>
          <a:p>
            <a:pPr algn="l">
              <a:lnSpc>
                <a:spcPts val="2520"/>
              </a:lnSpc>
            </a:pPr>
          </a:p>
        </p:txBody>
      </p:sp>
      <p:sp>
        <p:nvSpPr>
          <p:cNvPr name="Freeform 7" id="7" descr="List of ideas to stay connected: send a text without the expectation of getting something back; set up a monthly phone call to check in; drop off a treat, a meal, or a toy for the kids; meet up for a coffee or a walk; send a note that says, 'I'm h..."/>
          <p:cNvSpPr/>
          <p:nvPr/>
        </p:nvSpPr>
        <p:spPr>
          <a:xfrm flipH="false" flipV="false" rot="0">
            <a:off x="3883068" y="1861666"/>
            <a:ext cx="10521864" cy="6563667"/>
          </a:xfrm>
          <a:custGeom>
            <a:avLst/>
            <a:gdLst/>
            <a:ahLst/>
            <a:cxnLst/>
            <a:rect r="r" b="b" t="t" l="l"/>
            <a:pathLst>
              <a:path h="6563667" w="10521864">
                <a:moveTo>
                  <a:pt x="0" y="0"/>
                </a:moveTo>
                <a:lnTo>
                  <a:pt x="10521864" y="0"/>
                </a:lnTo>
                <a:lnTo>
                  <a:pt x="10521864" y="6563668"/>
                </a:lnTo>
                <a:lnTo>
                  <a:pt x="0" y="6563668"/>
                </a:lnTo>
                <a:lnTo>
                  <a:pt x="0" y="0"/>
                </a:lnTo>
                <a:close/>
              </a:path>
            </a:pathLst>
          </a:custGeom>
          <a:blipFill>
            <a:blip r:embed="rId2"/>
            <a:stretch>
              <a:fillRect l="0" t="0" r="0" b="-8461"/>
            </a:stretch>
          </a:blipFill>
        </p:spPr>
      </p:sp>
      <p:sp>
        <p:nvSpPr>
          <p:cNvPr name="TextBox 8" id="8"/>
          <p:cNvSpPr txBox="true"/>
          <p:nvPr/>
        </p:nvSpPr>
        <p:spPr>
          <a:xfrm rot="0">
            <a:off x="1056624" y="8674537"/>
            <a:ext cx="16174749" cy="633644"/>
          </a:xfrm>
          <a:prstGeom prst="rect">
            <a:avLst/>
          </a:prstGeom>
        </p:spPr>
        <p:txBody>
          <a:bodyPr anchor="t" rtlCol="false" tIns="0" lIns="0" bIns="0" rIns="0">
            <a:spAutoFit/>
          </a:bodyPr>
          <a:lstStyle/>
          <a:p>
            <a:pPr algn="ctr">
              <a:lnSpc>
                <a:spcPts val="3600"/>
              </a:lnSpc>
            </a:pPr>
            <a:r>
              <a:rPr lang="en-US" sz="3000" spc="28">
                <a:solidFill>
                  <a:srgbClr val="FFFFFF"/>
                </a:solidFill>
                <a:latin typeface="TT Rounds Condensed"/>
              </a:rPr>
              <a:t>It doesn’t need to be perfect to have an impact. Just trying is what matters most.</a:t>
            </a:r>
          </a:p>
        </p:txBody>
      </p:sp>
      <p:sp>
        <p:nvSpPr>
          <p:cNvPr name="Freeform 9" id="9"/>
          <p:cNvSpPr/>
          <p:nvPr/>
        </p:nvSpPr>
        <p:spPr>
          <a:xfrm flipH="false" flipV="false" rot="0">
            <a:off x="7503154" y="9543582"/>
            <a:ext cx="2485734" cy="743418"/>
          </a:xfrm>
          <a:custGeom>
            <a:avLst/>
            <a:gdLst/>
            <a:ahLst/>
            <a:cxnLst/>
            <a:rect r="r" b="b" t="t" l="l"/>
            <a:pathLst>
              <a:path h="743418" w="2485734">
                <a:moveTo>
                  <a:pt x="0" y="0"/>
                </a:moveTo>
                <a:lnTo>
                  <a:pt x="2485733" y="0"/>
                </a:lnTo>
                <a:lnTo>
                  <a:pt x="2485733" y="743418"/>
                </a:lnTo>
                <a:lnTo>
                  <a:pt x="0" y="743418"/>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050"/>
            <a:ext cx="18283428" cy="10287000"/>
            <a:chOff x="0" y="0"/>
            <a:chExt cx="24377904" cy="13716000"/>
          </a:xfrm>
        </p:grpSpPr>
        <p:sp>
          <p:nvSpPr>
            <p:cNvPr name="Freeform 3" id="3"/>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935EA7"/>
            </a:solidFill>
          </p:spPr>
        </p:sp>
      </p:grpSp>
      <p:grpSp>
        <p:nvGrpSpPr>
          <p:cNvPr name="Group 4" id="4"/>
          <p:cNvGrpSpPr/>
          <p:nvPr/>
        </p:nvGrpSpPr>
        <p:grpSpPr>
          <a:xfrm rot="0">
            <a:off x="807813" y="1093762"/>
            <a:ext cx="16649028" cy="8099475"/>
            <a:chOff x="0" y="0"/>
            <a:chExt cx="22198704" cy="10799300"/>
          </a:xfrm>
        </p:grpSpPr>
        <p:sp>
          <p:nvSpPr>
            <p:cNvPr name="Freeform 5" id="5"/>
            <p:cNvSpPr/>
            <p:nvPr/>
          </p:nvSpPr>
          <p:spPr>
            <a:xfrm flipH="false" flipV="false" rot="0">
              <a:off x="0" y="0"/>
              <a:ext cx="22198712" cy="10799318"/>
            </a:xfrm>
            <a:custGeom>
              <a:avLst/>
              <a:gdLst/>
              <a:ahLst/>
              <a:cxnLst/>
              <a:rect r="r" b="b" t="t" l="l"/>
              <a:pathLst>
                <a:path h="10799318" w="22198712">
                  <a:moveTo>
                    <a:pt x="0" y="0"/>
                  </a:moveTo>
                  <a:lnTo>
                    <a:pt x="22198712" y="0"/>
                  </a:lnTo>
                  <a:lnTo>
                    <a:pt x="22198712" y="10799318"/>
                  </a:lnTo>
                  <a:lnTo>
                    <a:pt x="0" y="10799318"/>
                  </a:lnTo>
                  <a:close/>
                </a:path>
              </a:pathLst>
            </a:custGeom>
            <a:solidFill>
              <a:srgbClr val="935EA7"/>
            </a:solidFill>
          </p:spPr>
        </p:sp>
      </p:grpSp>
      <p:sp>
        <p:nvSpPr>
          <p:cNvPr name="TextBox 6" id="6"/>
          <p:cNvSpPr txBox="true"/>
          <p:nvPr/>
        </p:nvSpPr>
        <p:spPr>
          <a:xfrm rot="0">
            <a:off x="1179951" y="1397680"/>
            <a:ext cx="6509985" cy="7486105"/>
          </a:xfrm>
          <a:prstGeom prst="rect">
            <a:avLst/>
          </a:prstGeom>
        </p:spPr>
        <p:txBody>
          <a:bodyPr anchor="t" rtlCol="false" tIns="0" lIns="0" bIns="0" rIns="0">
            <a:spAutoFit/>
          </a:bodyPr>
          <a:lstStyle/>
          <a:p>
            <a:pPr algn="l">
              <a:lnSpc>
                <a:spcPts val="2157"/>
              </a:lnSpc>
            </a:pPr>
            <a:r>
              <a:rPr lang="en-US" sz="2220">
                <a:solidFill>
                  <a:srgbClr val="FBFFFC"/>
                </a:solidFill>
                <a:latin typeface="Arial Bold"/>
              </a:rPr>
              <a:t>Feeling nervous about what might come up?</a:t>
            </a:r>
          </a:p>
          <a:p>
            <a:pPr algn="l" marL="401765" indent="-200882" lvl="1">
              <a:lnSpc>
                <a:spcPts val="2157"/>
              </a:lnSpc>
              <a:buFont typeface="Arial"/>
              <a:buChar char="•"/>
            </a:pPr>
            <a:r>
              <a:rPr lang="en-US" sz="2220">
                <a:solidFill>
                  <a:srgbClr val="FBFFFC"/>
                </a:solidFill>
                <a:latin typeface="Arial"/>
              </a:rPr>
              <a:t>Get through those awkward moments with these tips.</a:t>
            </a:r>
          </a:p>
          <a:p>
            <a:pPr algn="l" marL="401765" indent="-200882" lvl="1">
              <a:lnSpc>
                <a:spcPts val="2157"/>
              </a:lnSpc>
              <a:buFont typeface="Arial"/>
              <a:buChar char="•"/>
            </a:pPr>
            <a:r>
              <a:rPr lang="en-US" sz="2220">
                <a:solidFill>
                  <a:srgbClr val="FBFFFC"/>
                </a:solidFill>
                <a:latin typeface="Arial Bold"/>
              </a:rPr>
              <a:t>Conversation going nowhere?</a:t>
            </a:r>
            <a:r>
              <a:rPr lang="en-US" sz="2220">
                <a:solidFill>
                  <a:srgbClr val="FBFFFC"/>
                </a:solidFill>
                <a:latin typeface="Arial"/>
              </a:rPr>
              <a:t> When you’re getting silence or one-word answers, it’s best to back off and try again a different day. Just asking questions lets people know you are someone they can turn to when they are ready.</a:t>
            </a:r>
          </a:p>
          <a:p>
            <a:pPr algn="l" marL="401765" indent="-200882" lvl="1">
              <a:lnSpc>
                <a:spcPts val="2157"/>
              </a:lnSpc>
              <a:buFont typeface="Arial"/>
              <a:buChar char="•"/>
            </a:pPr>
            <a:r>
              <a:rPr lang="en-US" sz="2220">
                <a:solidFill>
                  <a:srgbClr val="FBFFFC"/>
                </a:solidFill>
                <a:latin typeface="Arial Bold"/>
              </a:rPr>
              <a:t>Don’t know the answer? </a:t>
            </a:r>
            <a:r>
              <a:rPr lang="en-US" sz="2220">
                <a:solidFill>
                  <a:srgbClr val="FBFFFC"/>
                </a:solidFill>
                <a:latin typeface="Arial"/>
              </a:rPr>
              <a:t>Try saying: “Honestly, I don’t know. Let me do some research and then we can talk more tomorrow.”</a:t>
            </a:r>
          </a:p>
          <a:p>
            <a:pPr algn="l" marL="401765" indent="-200882" lvl="1">
              <a:lnSpc>
                <a:spcPts val="2157"/>
              </a:lnSpc>
              <a:buFont typeface="Arial"/>
              <a:buChar char="•"/>
            </a:pPr>
            <a:r>
              <a:rPr lang="en-US" sz="2220">
                <a:solidFill>
                  <a:srgbClr val="FBFFFC"/>
                </a:solidFill>
                <a:latin typeface="Arial Bold"/>
              </a:rPr>
              <a:t>Totally freaked out by what you just heard?</a:t>
            </a:r>
            <a:r>
              <a:rPr lang="en-US" sz="2220">
                <a:solidFill>
                  <a:srgbClr val="FBFFFC"/>
                </a:solidFill>
                <a:latin typeface="Arial"/>
              </a:rPr>
              <a:t> Let them know you need a little time: “I’m glad you’re talking to me. I want to keep talking, but it would help me to have some time to think about all this. Can we check in again another time?”</a:t>
            </a:r>
          </a:p>
          <a:p>
            <a:pPr algn="l" marL="401765" indent="-200882" lvl="1">
              <a:lnSpc>
                <a:spcPts val="2157"/>
              </a:lnSpc>
              <a:buFont typeface="Arial"/>
              <a:buChar char="•"/>
            </a:pPr>
            <a:r>
              <a:rPr lang="en-US" sz="2220">
                <a:solidFill>
                  <a:srgbClr val="FBFFFC"/>
                </a:solidFill>
                <a:latin typeface="Arial Bold"/>
              </a:rPr>
              <a:t>Not feeling great about your own relationship?</a:t>
            </a:r>
            <a:r>
              <a:rPr lang="en-US" sz="2220">
                <a:solidFill>
                  <a:srgbClr val="FBFFFC"/>
                </a:solidFill>
                <a:latin typeface="Arial"/>
              </a:rPr>
              <a:t> You don’t need to have it all figured out to support someone else. Remember, you can always reach out to </a:t>
            </a:r>
            <a:r>
              <a:rPr lang="en-US" sz="2220" u="sng">
                <a:solidFill>
                  <a:srgbClr val="FBFFFC"/>
                </a:solidFill>
                <a:latin typeface="Arial"/>
                <a:hlinkClick r:id="rId2" tooltip="https://wscadv.org/get-help-now/"/>
              </a:rPr>
              <a:t>domestic violence advocates </a:t>
            </a:r>
            <a:r>
              <a:rPr lang="en-US" sz="2220">
                <a:solidFill>
                  <a:srgbClr val="FBFFFC"/>
                </a:solidFill>
                <a:latin typeface="Arial"/>
              </a:rPr>
              <a:t>and think about who might be open to listening to you, even if they’ve never asked you about your relationship.</a:t>
            </a:r>
          </a:p>
        </p:txBody>
      </p:sp>
      <p:sp>
        <p:nvSpPr>
          <p:cNvPr name="Freeform 7" id="7" descr="A person crying while a person sitting on a couch  Description automatically generated with low confidence"/>
          <p:cNvSpPr/>
          <p:nvPr/>
        </p:nvSpPr>
        <p:spPr>
          <a:xfrm flipH="false" flipV="false" rot="0">
            <a:off x="8038726" y="1343415"/>
            <a:ext cx="9160749" cy="7587030"/>
          </a:xfrm>
          <a:custGeom>
            <a:avLst/>
            <a:gdLst/>
            <a:ahLst/>
            <a:cxnLst/>
            <a:rect r="r" b="b" t="t" l="l"/>
            <a:pathLst>
              <a:path h="7587030" w="9160749">
                <a:moveTo>
                  <a:pt x="0" y="0"/>
                </a:moveTo>
                <a:lnTo>
                  <a:pt x="9160750" y="0"/>
                </a:lnTo>
                <a:lnTo>
                  <a:pt x="9160750" y="7587030"/>
                </a:lnTo>
                <a:lnTo>
                  <a:pt x="0" y="7587030"/>
                </a:lnTo>
                <a:lnTo>
                  <a:pt x="0" y="0"/>
                </a:lnTo>
                <a:close/>
              </a:path>
            </a:pathLst>
          </a:custGeom>
          <a:blipFill>
            <a:blip r:embed="rId3"/>
            <a:stretch>
              <a:fillRect l="-16490" t="0" r="-7742" b="-1"/>
            </a:stretch>
          </a:blipFill>
        </p:spPr>
      </p:sp>
      <p:sp>
        <p:nvSpPr>
          <p:cNvPr name="Freeform 8" id="8"/>
          <p:cNvSpPr/>
          <p:nvPr/>
        </p:nvSpPr>
        <p:spPr>
          <a:xfrm flipH="false" flipV="false" rot="0">
            <a:off x="7689936" y="9374662"/>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4"/>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50" y="0"/>
            <a:ext cx="18283428" cy="10287000"/>
            <a:chOff x="0" y="0"/>
            <a:chExt cx="24377904" cy="13716000"/>
          </a:xfrm>
        </p:grpSpPr>
        <p:sp>
          <p:nvSpPr>
            <p:cNvPr name="Freeform 3" id="3"/>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935EA7"/>
            </a:solidFill>
          </p:spPr>
        </p:sp>
      </p:grpSp>
      <p:sp>
        <p:nvSpPr>
          <p:cNvPr name="Freeform 4" id="4" descr="A person and person leaning against a wall  Description automatically generated with medium confidence"/>
          <p:cNvSpPr/>
          <p:nvPr/>
        </p:nvSpPr>
        <p:spPr>
          <a:xfrm flipH="false" flipV="false" rot="0">
            <a:off x="1" y="15"/>
            <a:ext cx="10404585" cy="10286985"/>
          </a:xfrm>
          <a:custGeom>
            <a:avLst/>
            <a:gdLst/>
            <a:ahLst/>
            <a:cxnLst/>
            <a:rect r="r" b="b" t="t" l="l"/>
            <a:pathLst>
              <a:path h="10286985" w="10404585">
                <a:moveTo>
                  <a:pt x="0" y="0"/>
                </a:moveTo>
                <a:lnTo>
                  <a:pt x="10404585" y="0"/>
                </a:lnTo>
                <a:lnTo>
                  <a:pt x="10404585" y="10286985"/>
                </a:lnTo>
                <a:lnTo>
                  <a:pt x="0" y="10286985"/>
                </a:lnTo>
                <a:lnTo>
                  <a:pt x="0" y="0"/>
                </a:lnTo>
                <a:close/>
              </a:path>
            </a:pathLst>
          </a:custGeom>
          <a:blipFill>
            <a:blip r:embed="rId2"/>
            <a:stretch>
              <a:fillRect l="-16099" t="0" r="-32203" b="0"/>
            </a:stretch>
          </a:blipFill>
        </p:spPr>
      </p:sp>
      <p:sp>
        <p:nvSpPr>
          <p:cNvPr name="TextBox 5" id="5"/>
          <p:cNvSpPr txBox="true"/>
          <p:nvPr/>
        </p:nvSpPr>
        <p:spPr>
          <a:xfrm rot="0">
            <a:off x="10770336" y="1401549"/>
            <a:ext cx="7147340" cy="7552158"/>
          </a:xfrm>
          <a:prstGeom prst="rect">
            <a:avLst/>
          </a:prstGeom>
        </p:spPr>
        <p:txBody>
          <a:bodyPr anchor="t" rtlCol="false" tIns="0" lIns="0" bIns="0" rIns="0">
            <a:spAutoFit/>
          </a:bodyPr>
          <a:lstStyle/>
          <a:p>
            <a:pPr algn="l">
              <a:lnSpc>
                <a:spcPts val="7931"/>
              </a:lnSpc>
            </a:pPr>
            <a:r>
              <a:rPr lang="en-US" sz="9179">
                <a:solidFill>
                  <a:srgbClr val="FBFFFC"/>
                </a:solidFill>
                <a:latin typeface="Arial Bold"/>
              </a:rPr>
              <a:t>VALUES</a:t>
            </a:r>
          </a:p>
          <a:p>
            <a:pPr algn="l">
              <a:lnSpc>
                <a:spcPts val="1937"/>
              </a:lnSpc>
            </a:pPr>
          </a:p>
          <a:p>
            <a:pPr algn="l" marL="506276" indent="-253138" lvl="1">
              <a:lnSpc>
                <a:spcPts val="2417"/>
              </a:lnSpc>
              <a:buFont typeface="Arial"/>
              <a:buChar char="•"/>
            </a:pPr>
            <a:r>
              <a:rPr lang="en-US" sz="2797">
                <a:solidFill>
                  <a:srgbClr val="FBFFFC"/>
                </a:solidFill>
                <a:latin typeface="Arial"/>
              </a:rPr>
              <a:t>We believe in a better </a:t>
            </a:r>
            <a:r>
              <a:rPr lang="en-US" sz="2797">
                <a:solidFill>
                  <a:srgbClr val="FBFFFC"/>
                </a:solidFill>
                <a:latin typeface="Arial Bold"/>
              </a:rPr>
              <a:t>FUTURE</a:t>
            </a:r>
          </a:p>
          <a:p>
            <a:pPr algn="l" marL="405835" indent="-202918" lvl="1">
              <a:lnSpc>
                <a:spcPts val="1937"/>
              </a:lnSpc>
            </a:pPr>
          </a:p>
          <a:p>
            <a:pPr algn="l" marL="506276" indent="-253138" lvl="1">
              <a:lnSpc>
                <a:spcPts val="3759"/>
              </a:lnSpc>
              <a:buFont typeface="Arial"/>
              <a:buChar char="•"/>
            </a:pPr>
            <a:r>
              <a:rPr lang="en-US" sz="2797">
                <a:solidFill>
                  <a:srgbClr val="FBFFFC"/>
                </a:solidFill>
                <a:latin typeface="Arial Bold"/>
              </a:rPr>
              <a:t>F</a:t>
            </a:r>
            <a:r>
              <a:rPr lang="en-US" sz="2797">
                <a:solidFill>
                  <a:srgbClr val="FBFFFC"/>
                </a:solidFill>
                <a:latin typeface="Arial"/>
              </a:rPr>
              <a:t>aith - Believing in the possibility of a world without domestic violence.</a:t>
            </a:r>
          </a:p>
          <a:p>
            <a:pPr algn="l" marL="506276" indent="-253138" lvl="1">
              <a:lnSpc>
                <a:spcPts val="3759"/>
              </a:lnSpc>
              <a:buFont typeface="Arial"/>
              <a:buChar char="•"/>
            </a:pPr>
            <a:r>
              <a:rPr lang="en-US" sz="2797">
                <a:solidFill>
                  <a:srgbClr val="FBFFFC"/>
                </a:solidFill>
                <a:latin typeface="Arial Bold"/>
              </a:rPr>
              <a:t>U</a:t>
            </a:r>
            <a:r>
              <a:rPr lang="en-US" sz="2797">
                <a:solidFill>
                  <a:srgbClr val="FBFFFC"/>
                </a:solidFill>
                <a:latin typeface="Arial"/>
              </a:rPr>
              <a:t>nity - Creating harmony among humanity</a:t>
            </a:r>
          </a:p>
          <a:p>
            <a:pPr algn="l" marL="506276" indent="-253138" lvl="1">
              <a:lnSpc>
                <a:spcPts val="3759"/>
              </a:lnSpc>
              <a:buFont typeface="Arial"/>
              <a:buChar char="•"/>
            </a:pPr>
            <a:r>
              <a:rPr lang="en-US" sz="2797">
                <a:solidFill>
                  <a:srgbClr val="FBFFFC"/>
                </a:solidFill>
                <a:latin typeface="Arial Bold"/>
              </a:rPr>
              <a:t>T</a:t>
            </a:r>
            <a:r>
              <a:rPr lang="en-US" sz="2797">
                <a:solidFill>
                  <a:srgbClr val="FBFFFC"/>
                </a:solidFill>
                <a:latin typeface="Arial"/>
              </a:rPr>
              <a:t>ransformation - Changing the condition of our current culture</a:t>
            </a:r>
          </a:p>
          <a:p>
            <a:pPr algn="l" marL="506276" indent="-253138" lvl="1">
              <a:lnSpc>
                <a:spcPts val="3759"/>
              </a:lnSpc>
              <a:buFont typeface="Arial"/>
              <a:buChar char="•"/>
            </a:pPr>
            <a:r>
              <a:rPr lang="en-US" sz="2797">
                <a:solidFill>
                  <a:srgbClr val="FBFFFC"/>
                </a:solidFill>
                <a:latin typeface="Arial Bold"/>
              </a:rPr>
              <a:t>U</a:t>
            </a:r>
            <a:r>
              <a:rPr lang="en-US" sz="2797">
                <a:solidFill>
                  <a:srgbClr val="FBFFFC"/>
                </a:solidFill>
                <a:latin typeface="Arial"/>
              </a:rPr>
              <a:t>nique - Taking an innovative approach in all we do</a:t>
            </a:r>
          </a:p>
          <a:p>
            <a:pPr algn="l" marL="506276" indent="-253138" lvl="1">
              <a:lnSpc>
                <a:spcPts val="3759"/>
              </a:lnSpc>
              <a:buFont typeface="Arial"/>
              <a:buChar char="•"/>
            </a:pPr>
            <a:r>
              <a:rPr lang="en-US" sz="2797">
                <a:solidFill>
                  <a:srgbClr val="FBFFFC"/>
                </a:solidFill>
                <a:latin typeface="Arial Bold"/>
              </a:rPr>
              <a:t>R</a:t>
            </a:r>
            <a:r>
              <a:rPr lang="en-US" sz="2797">
                <a:solidFill>
                  <a:srgbClr val="FBFFFC"/>
                </a:solidFill>
                <a:latin typeface="Arial"/>
              </a:rPr>
              <a:t>esilient - Spring forward despite facing adversity</a:t>
            </a:r>
          </a:p>
          <a:p>
            <a:pPr algn="l" marL="506276" indent="-253138" lvl="1">
              <a:lnSpc>
                <a:spcPts val="3759"/>
              </a:lnSpc>
              <a:buFont typeface="Arial"/>
              <a:buChar char="•"/>
            </a:pPr>
            <a:r>
              <a:rPr lang="en-US" sz="2797">
                <a:solidFill>
                  <a:srgbClr val="FBFFFC"/>
                </a:solidFill>
                <a:latin typeface="Arial Bold"/>
              </a:rPr>
              <a:t>E</a:t>
            </a:r>
            <a:r>
              <a:rPr lang="en-US" sz="2797">
                <a:solidFill>
                  <a:srgbClr val="FBFFFC"/>
                </a:solidFill>
                <a:latin typeface="Arial"/>
              </a:rPr>
              <a:t>mpowering - Embracing your abilities within</a:t>
            </a:r>
          </a:p>
        </p:txBody>
      </p:sp>
      <p:sp>
        <p:nvSpPr>
          <p:cNvPr name="Freeform 6" id="6"/>
          <p:cNvSpPr/>
          <p:nvPr/>
        </p:nvSpPr>
        <p:spPr>
          <a:xfrm flipH="false" flipV="false" rot="0">
            <a:off x="13101139" y="9258300"/>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935EA7"/>
        </a:solidFill>
      </p:bgPr>
    </p:bg>
    <p:spTree>
      <p:nvGrpSpPr>
        <p:cNvPr id="1" name=""/>
        <p:cNvGrpSpPr/>
        <p:nvPr/>
      </p:nvGrpSpPr>
      <p:grpSpPr>
        <a:xfrm>
          <a:off x="0" y="0"/>
          <a:ext cx="0" cy="0"/>
          <a:chOff x="0" y="0"/>
          <a:chExt cx="0" cy="0"/>
        </a:xfrm>
      </p:grpSpPr>
      <p:sp>
        <p:nvSpPr>
          <p:cNvPr name="Freeform 2" id="2"/>
          <p:cNvSpPr/>
          <p:nvPr/>
        </p:nvSpPr>
        <p:spPr>
          <a:xfrm flipH="false" flipV="false" rot="0">
            <a:off x="3531993" y="-979404"/>
            <a:ext cx="11224014" cy="12245808"/>
          </a:xfrm>
          <a:custGeom>
            <a:avLst/>
            <a:gdLst/>
            <a:ahLst/>
            <a:cxnLst/>
            <a:rect r="r" b="b" t="t" l="l"/>
            <a:pathLst>
              <a:path h="12245808" w="11224014">
                <a:moveTo>
                  <a:pt x="0" y="0"/>
                </a:moveTo>
                <a:lnTo>
                  <a:pt x="11224014" y="0"/>
                </a:lnTo>
                <a:lnTo>
                  <a:pt x="11224014" y="12245808"/>
                </a:lnTo>
                <a:lnTo>
                  <a:pt x="0" y="12245808"/>
                </a:lnTo>
                <a:lnTo>
                  <a:pt x="0" y="0"/>
                </a:lnTo>
                <a:close/>
              </a:path>
            </a:pathLst>
          </a:custGeom>
          <a:blipFill>
            <a:blip r:embed="rId2"/>
            <a:stretch>
              <a:fillRect l="0" t="0" r="-9103"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sp>
        <p:nvSpPr>
          <p:cNvPr name="Freeform 4" id="4" descr="Two people holding hands while sitting on a bench"/>
          <p:cNvSpPr/>
          <p:nvPr/>
        </p:nvSpPr>
        <p:spPr>
          <a:xfrm flipH="false" flipV="false" rot="0">
            <a:off x="30" y="15"/>
            <a:ext cx="18287968" cy="8829784"/>
          </a:xfrm>
          <a:custGeom>
            <a:avLst/>
            <a:gdLst/>
            <a:ahLst/>
            <a:cxnLst/>
            <a:rect r="r" b="b" t="t" l="l"/>
            <a:pathLst>
              <a:path h="8829784" w="18287968">
                <a:moveTo>
                  <a:pt x="0" y="0"/>
                </a:moveTo>
                <a:lnTo>
                  <a:pt x="18287968" y="0"/>
                </a:lnTo>
                <a:lnTo>
                  <a:pt x="18287968" y="8829785"/>
                </a:lnTo>
                <a:lnTo>
                  <a:pt x="0" y="8829785"/>
                </a:lnTo>
                <a:lnTo>
                  <a:pt x="0" y="0"/>
                </a:lnTo>
                <a:close/>
              </a:path>
            </a:pathLst>
          </a:custGeom>
          <a:blipFill>
            <a:blip r:embed="rId2"/>
            <a:stretch>
              <a:fillRect l="0" t="-18866" r="-141" b="-18866"/>
            </a:stretch>
          </a:blipFill>
        </p:spPr>
      </p:sp>
      <p:sp>
        <p:nvSpPr>
          <p:cNvPr name="Freeform 5" id="5"/>
          <p:cNvSpPr/>
          <p:nvPr/>
        </p:nvSpPr>
        <p:spPr>
          <a:xfrm flipH="false" flipV="false" rot="0">
            <a:off x="903182" y="8979251"/>
            <a:ext cx="1541097" cy="1576519"/>
          </a:xfrm>
          <a:custGeom>
            <a:avLst/>
            <a:gdLst/>
            <a:ahLst/>
            <a:cxnLst/>
            <a:rect r="r" b="b" t="t" l="l"/>
            <a:pathLst>
              <a:path h="1576519" w="1541097">
                <a:moveTo>
                  <a:pt x="0" y="0"/>
                </a:moveTo>
                <a:lnTo>
                  <a:pt x="1541097" y="0"/>
                </a:lnTo>
                <a:lnTo>
                  <a:pt x="1541097" y="1576518"/>
                </a:lnTo>
                <a:lnTo>
                  <a:pt x="0" y="1576518"/>
                </a:lnTo>
                <a:lnTo>
                  <a:pt x="0" y="0"/>
                </a:lnTo>
                <a:close/>
              </a:path>
            </a:pathLst>
          </a:custGeom>
          <a:blipFill>
            <a:blip r:embed="rId3"/>
            <a:stretch>
              <a:fillRect l="-9193" t="0" r="-17238" b="-23591"/>
            </a:stretch>
          </a:blipFill>
        </p:spPr>
      </p:sp>
      <p:sp>
        <p:nvSpPr>
          <p:cNvPr name="TextBox 6" id="6"/>
          <p:cNvSpPr txBox="true"/>
          <p:nvPr/>
        </p:nvSpPr>
        <p:spPr>
          <a:xfrm rot="0">
            <a:off x="2444279" y="9210675"/>
            <a:ext cx="14339973" cy="883920"/>
          </a:xfrm>
          <a:prstGeom prst="rect">
            <a:avLst/>
          </a:prstGeom>
        </p:spPr>
        <p:txBody>
          <a:bodyPr anchor="t" rtlCol="false" tIns="0" lIns="0" bIns="0" rIns="0">
            <a:spAutoFit/>
          </a:bodyPr>
          <a:lstStyle/>
          <a:p>
            <a:pPr algn="ctr">
              <a:lnSpc>
                <a:spcPts val="5939"/>
              </a:lnSpc>
            </a:pPr>
            <a:r>
              <a:rPr lang="en-US" sz="5499">
                <a:solidFill>
                  <a:srgbClr val="FBFFFC"/>
                </a:solidFill>
                <a:latin typeface="Arial"/>
              </a:rPr>
              <a:t>Teenage Relationships &amp; Domestic Violence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grpSp>
        <p:nvGrpSpPr>
          <p:cNvPr name="Group 4" id="4"/>
          <p:cNvGrpSpPr/>
          <p:nvPr/>
        </p:nvGrpSpPr>
        <p:grpSpPr>
          <a:xfrm rot="0">
            <a:off x="-389599" y="15"/>
            <a:ext cx="11131825" cy="10286998"/>
            <a:chOff x="0" y="0"/>
            <a:chExt cx="14842434" cy="13715998"/>
          </a:xfrm>
        </p:grpSpPr>
        <p:sp>
          <p:nvSpPr>
            <p:cNvPr name="Freeform 5" id="5"/>
            <p:cNvSpPr/>
            <p:nvPr/>
          </p:nvSpPr>
          <p:spPr>
            <a:xfrm flipH="false" flipV="false" rot="0">
              <a:off x="0" y="0"/>
              <a:ext cx="14842489" cy="13716000"/>
            </a:xfrm>
            <a:custGeom>
              <a:avLst/>
              <a:gdLst/>
              <a:ahLst/>
              <a:cxnLst/>
              <a:rect r="r" b="b" t="t" l="l"/>
              <a:pathLst>
                <a:path h="13716000" w="14842489">
                  <a:moveTo>
                    <a:pt x="0" y="0"/>
                  </a:moveTo>
                  <a:lnTo>
                    <a:pt x="14842489" y="0"/>
                  </a:lnTo>
                  <a:lnTo>
                    <a:pt x="14842489" y="13716000"/>
                  </a:lnTo>
                  <a:lnTo>
                    <a:pt x="0" y="13716000"/>
                  </a:lnTo>
                  <a:close/>
                </a:path>
              </a:pathLst>
            </a:custGeom>
            <a:solidFill>
              <a:srgbClr val="935EA7">
                <a:alpha val="14510"/>
              </a:srgbClr>
            </a:solidFill>
          </p:spPr>
        </p:sp>
      </p:grpSp>
      <p:sp>
        <p:nvSpPr>
          <p:cNvPr name="Freeform 6" id="6" descr="Lock with a love heart"/>
          <p:cNvSpPr/>
          <p:nvPr/>
        </p:nvSpPr>
        <p:spPr>
          <a:xfrm flipH="false" flipV="false" rot="0">
            <a:off x="30" y="15"/>
            <a:ext cx="10352566" cy="10286985"/>
          </a:xfrm>
          <a:custGeom>
            <a:avLst/>
            <a:gdLst/>
            <a:ahLst/>
            <a:cxnLst/>
            <a:rect r="r" b="b" t="t" l="l"/>
            <a:pathLst>
              <a:path h="10286985" w="10352566">
                <a:moveTo>
                  <a:pt x="0" y="0"/>
                </a:moveTo>
                <a:lnTo>
                  <a:pt x="10352566" y="0"/>
                </a:lnTo>
                <a:lnTo>
                  <a:pt x="10352566" y="10286985"/>
                </a:lnTo>
                <a:lnTo>
                  <a:pt x="0" y="10286985"/>
                </a:lnTo>
                <a:lnTo>
                  <a:pt x="0" y="0"/>
                </a:lnTo>
                <a:close/>
              </a:path>
            </a:pathLst>
          </a:custGeom>
          <a:blipFill>
            <a:blip r:embed="rId2"/>
            <a:stretch>
              <a:fillRect l="-38889" t="0" r="-37760" b="-86"/>
            </a:stretch>
          </a:blipFill>
        </p:spPr>
      </p:sp>
      <p:sp>
        <p:nvSpPr>
          <p:cNvPr name="Freeform 7" id="7"/>
          <p:cNvSpPr/>
          <p:nvPr/>
        </p:nvSpPr>
        <p:spPr>
          <a:xfrm flipH="false" flipV="false" rot="357936">
            <a:off x="3530384" y="5965355"/>
            <a:ext cx="2057411" cy="1620514"/>
          </a:xfrm>
          <a:custGeom>
            <a:avLst/>
            <a:gdLst/>
            <a:ahLst/>
            <a:cxnLst/>
            <a:rect r="r" b="b" t="t" l="l"/>
            <a:pathLst>
              <a:path h="1620514" w="2057411">
                <a:moveTo>
                  <a:pt x="0" y="0"/>
                </a:moveTo>
                <a:lnTo>
                  <a:pt x="2057412" y="0"/>
                </a:lnTo>
                <a:lnTo>
                  <a:pt x="2057412" y="1620514"/>
                </a:lnTo>
                <a:lnTo>
                  <a:pt x="0" y="1620514"/>
                </a:lnTo>
                <a:lnTo>
                  <a:pt x="0" y="0"/>
                </a:lnTo>
                <a:close/>
              </a:path>
            </a:pathLst>
          </a:custGeom>
          <a:blipFill>
            <a:blip r:embed="rId3"/>
            <a:stretch>
              <a:fillRect l="-25369" t="0" r="-36261" b="-105207"/>
            </a:stretch>
          </a:blipFill>
        </p:spPr>
      </p:sp>
      <p:sp>
        <p:nvSpPr>
          <p:cNvPr name="TextBox 8" id="8"/>
          <p:cNvSpPr txBox="true"/>
          <p:nvPr/>
        </p:nvSpPr>
        <p:spPr>
          <a:xfrm rot="0">
            <a:off x="10742226" y="187452"/>
            <a:ext cx="6719361" cy="9702547"/>
          </a:xfrm>
          <a:prstGeom prst="rect">
            <a:avLst/>
          </a:prstGeom>
        </p:spPr>
        <p:txBody>
          <a:bodyPr anchor="t" rtlCol="false" tIns="0" lIns="0" bIns="0" rIns="0">
            <a:spAutoFit/>
          </a:bodyPr>
          <a:lstStyle/>
          <a:p>
            <a:pPr algn="l" marL="868676" indent="-434338" lvl="1">
              <a:lnSpc>
                <a:spcPts val="6911"/>
              </a:lnSpc>
              <a:buFont typeface="Arial"/>
              <a:buChar char="•"/>
            </a:pPr>
            <a:r>
              <a:rPr lang="en-US" sz="4799">
                <a:solidFill>
                  <a:srgbClr val="FFFFFF"/>
                </a:solidFill>
                <a:latin typeface="Arial"/>
              </a:rPr>
              <a:t>Do you know what domestic violence is?</a:t>
            </a:r>
          </a:p>
          <a:p>
            <a:pPr algn="l">
              <a:lnSpc>
                <a:spcPts val="6911"/>
              </a:lnSpc>
            </a:pPr>
          </a:p>
          <a:p>
            <a:pPr algn="l" marL="868676" indent="-434338" lvl="1">
              <a:lnSpc>
                <a:spcPts val="6911"/>
              </a:lnSpc>
              <a:buFont typeface="Arial"/>
              <a:buChar char="•"/>
            </a:pPr>
            <a:r>
              <a:rPr lang="en-US" sz="4799">
                <a:solidFill>
                  <a:srgbClr val="FFFFFF"/>
                </a:solidFill>
                <a:latin typeface="Arial"/>
              </a:rPr>
              <a:t>How many of you have experienced some form of domestic violence in your relationship? Even if you are not sure, raise your hand.</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74" y="0"/>
            <a:ext cx="18283428" cy="10287000"/>
            <a:chOff x="0" y="0"/>
            <a:chExt cx="24377904" cy="13716000"/>
          </a:xfrm>
        </p:grpSpPr>
        <p:sp>
          <p:nvSpPr>
            <p:cNvPr name="Freeform 3" id="3"/>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FFFFFF"/>
            </a:solidFill>
          </p:spPr>
        </p:sp>
      </p:grpSp>
      <p:sp>
        <p:nvSpPr>
          <p:cNvPr name="Freeform 4" id="4" descr="A person and person holding each other's hands"/>
          <p:cNvSpPr/>
          <p:nvPr/>
        </p:nvSpPr>
        <p:spPr>
          <a:xfrm flipH="false" flipV="false" rot="0">
            <a:off x="3783534" y="15"/>
            <a:ext cx="14504463" cy="10286985"/>
          </a:xfrm>
          <a:custGeom>
            <a:avLst/>
            <a:gdLst/>
            <a:ahLst/>
            <a:cxnLst/>
            <a:rect r="r" b="b" t="t" l="l"/>
            <a:pathLst>
              <a:path h="10286985" w="14504463">
                <a:moveTo>
                  <a:pt x="0" y="0"/>
                </a:moveTo>
                <a:lnTo>
                  <a:pt x="14504463" y="0"/>
                </a:lnTo>
                <a:lnTo>
                  <a:pt x="14504463" y="10286985"/>
                </a:lnTo>
                <a:lnTo>
                  <a:pt x="0" y="10286985"/>
                </a:lnTo>
                <a:lnTo>
                  <a:pt x="0" y="0"/>
                </a:lnTo>
                <a:close/>
              </a:path>
            </a:pathLst>
          </a:custGeom>
          <a:blipFill>
            <a:blip r:embed="rId2"/>
            <a:stretch>
              <a:fillRect l="-6262" t="0" r="-163" b="0"/>
            </a:stretch>
          </a:blipFill>
        </p:spPr>
      </p:sp>
      <p:grpSp>
        <p:nvGrpSpPr>
          <p:cNvPr name="Group 5" id="5"/>
          <p:cNvGrpSpPr/>
          <p:nvPr/>
        </p:nvGrpSpPr>
        <p:grpSpPr>
          <a:xfrm rot="0">
            <a:off x="-19050" y="0"/>
            <a:ext cx="9165338" cy="10287000"/>
            <a:chOff x="0" y="0"/>
            <a:chExt cx="12220450" cy="13716000"/>
          </a:xfrm>
        </p:grpSpPr>
        <p:sp>
          <p:nvSpPr>
            <p:cNvPr name="Freeform 6" id="6"/>
            <p:cNvSpPr/>
            <p:nvPr/>
          </p:nvSpPr>
          <p:spPr>
            <a:xfrm flipH="false" flipV="false" rot="0">
              <a:off x="0" y="0"/>
              <a:ext cx="12220439" cy="13716000"/>
            </a:xfrm>
            <a:custGeom>
              <a:avLst/>
              <a:gdLst/>
              <a:ahLst/>
              <a:cxnLst/>
              <a:rect r="r" b="b" t="t" l="l"/>
              <a:pathLst>
                <a:path h="13716000" w="12220439">
                  <a:moveTo>
                    <a:pt x="0" y="0"/>
                  </a:moveTo>
                  <a:lnTo>
                    <a:pt x="12220439" y="0"/>
                  </a:lnTo>
                  <a:lnTo>
                    <a:pt x="12220439" y="13716000"/>
                  </a:lnTo>
                  <a:lnTo>
                    <a:pt x="0" y="13716000"/>
                  </a:lnTo>
                  <a:close/>
                </a:path>
              </a:pathLst>
            </a:custGeom>
            <a:solidFill>
              <a:srgbClr val="935EA7"/>
            </a:solidFill>
          </p:spPr>
        </p:sp>
      </p:grpSp>
      <p:sp>
        <p:nvSpPr>
          <p:cNvPr name="Freeform 7" id="7"/>
          <p:cNvSpPr/>
          <p:nvPr/>
        </p:nvSpPr>
        <p:spPr>
          <a:xfrm flipH="false" flipV="false" rot="0">
            <a:off x="5854425" y="9258300"/>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3"/>
            <a:stretch>
              <a:fillRect l="0" t="0" r="0" b="0"/>
            </a:stretch>
          </a:blipFill>
        </p:spPr>
      </p:sp>
      <p:sp>
        <p:nvSpPr>
          <p:cNvPr name="TextBox 8" id="8"/>
          <p:cNvSpPr txBox="true"/>
          <p:nvPr/>
        </p:nvSpPr>
        <p:spPr>
          <a:xfrm rot="0">
            <a:off x="1028700" y="668889"/>
            <a:ext cx="6697635" cy="8961120"/>
          </a:xfrm>
          <a:prstGeom prst="rect">
            <a:avLst/>
          </a:prstGeom>
        </p:spPr>
        <p:txBody>
          <a:bodyPr anchor="t" rtlCol="false" tIns="0" lIns="0" bIns="0" rIns="0">
            <a:spAutoFit/>
          </a:bodyPr>
          <a:lstStyle/>
          <a:p>
            <a:pPr algn="l" marL="542925" indent="-271462" lvl="1">
              <a:lnSpc>
                <a:spcPts val="3240"/>
              </a:lnSpc>
              <a:buFont typeface="Arial"/>
              <a:buChar char="•"/>
            </a:pPr>
            <a:r>
              <a:rPr lang="en-US" sz="3000">
                <a:solidFill>
                  <a:srgbClr val="FFFFFF"/>
                </a:solidFill>
                <a:latin typeface="Arial"/>
              </a:rPr>
              <a:t>The d</a:t>
            </a:r>
            <a:r>
              <a:rPr lang="en-US" sz="3000">
                <a:solidFill>
                  <a:srgbClr val="FFFFFF"/>
                </a:solidFill>
                <a:latin typeface="Arial"/>
              </a:rPr>
              <a:t>efinition of domestic violence and how to help someone who may be experiencing it as per </a:t>
            </a:r>
            <a:r>
              <a:rPr lang="en-US" sz="3000" u="sng">
                <a:solidFill>
                  <a:srgbClr val="FFFFFF"/>
                </a:solidFill>
                <a:latin typeface="Arial"/>
                <a:hlinkClick r:id="rId4" tooltip="https://wscadv.org/about-domestic-violence/"/>
              </a:rPr>
              <a:t>https://wscadv.org/about-domestic-violence/</a:t>
            </a:r>
          </a:p>
          <a:p>
            <a:pPr algn="l">
              <a:lnSpc>
                <a:spcPts val="3240"/>
              </a:lnSpc>
            </a:pPr>
          </a:p>
          <a:p>
            <a:pPr algn="l" marL="542925" indent="-271462" lvl="1">
              <a:lnSpc>
                <a:spcPts val="3240"/>
              </a:lnSpc>
              <a:buFont typeface="Arial"/>
              <a:buChar char="•"/>
            </a:pPr>
            <a:r>
              <a:rPr lang="en-US" sz="3000" u="sng">
                <a:solidFill>
                  <a:srgbClr val="FFFFFF"/>
                </a:solidFill>
                <a:latin typeface="Arial"/>
                <a:hlinkClick r:id="rId5" tooltip="https://nam10.safelinks.protection.outlook.com/?url=https%3A%2F%2Fwww.thehotline.org%2Fis-this-abuse%2Fabuse-defined%2F&amp;data=02%7C01%7Cilene%40wscadv.org%7C7e848f3249a942eb397608d80d63b222%7C0acc6092020447cebb790134821d8932%7C1%7C0%7C637274069121836102&amp;sdata=2HhNF%2F8LS3nUqvWv6xqnEepYbjL8bC3DWPWAJnf8b5Q%3D&amp;reserved=0"/>
              </a:rPr>
              <a:t>Abuse is a pattern of behavior</a:t>
            </a:r>
            <a:r>
              <a:rPr lang="en-US" sz="3000">
                <a:solidFill>
                  <a:srgbClr val="FFFFFF"/>
                </a:solidFill>
                <a:latin typeface="Arial"/>
              </a:rPr>
              <a:t> that one person uses to gain power and control over the other. These behaviors can include:</a:t>
            </a:r>
          </a:p>
          <a:p>
            <a:pPr algn="l" marL="714375" indent="-357188" lvl="1">
              <a:lnSpc>
                <a:spcPts val="3240"/>
              </a:lnSpc>
              <a:buFont typeface="Arial"/>
              <a:buChar char="•"/>
            </a:pPr>
            <a:r>
              <a:rPr lang="en-US" sz="3000">
                <a:solidFill>
                  <a:srgbClr val="FFFFFF"/>
                </a:solidFill>
                <a:latin typeface="Arial"/>
              </a:rPr>
              <a:t>isolation from friends and family</a:t>
            </a:r>
          </a:p>
          <a:p>
            <a:pPr algn="l" marL="714375" indent="-357188" lvl="1">
              <a:lnSpc>
                <a:spcPts val="3240"/>
              </a:lnSpc>
              <a:buFont typeface="Arial"/>
              <a:buChar char="•"/>
            </a:pPr>
            <a:r>
              <a:rPr lang="en-US" sz="3000">
                <a:solidFill>
                  <a:srgbClr val="FFFFFF"/>
                </a:solidFill>
                <a:latin typeface="Arial"/>
              </a:rPr>
              <a:t>emotional abuse</a:t>
            </a:r>
          </a:p>
          <a:p>
            <a:pPr algn="l" marL="714375" indent="-357188" lvl="1">
              <a:lnSpc>
                <a:spcPts val="3240"/>
              </a:lnSpc>
              <a:buFont typeface="Arial"/>
              <a:buChar char="•"/>
            </a:pPr>
            <a:r>
              <a:rPr lang="en-US" sz="3000">
                <a:solidFill>
                  <a:srgbClr val="FFFFFF"/>
                </a:solidFill>
                <a:latin typeface="Arial"/>
              </a:rPr>
              <a:t>monitoring</a:t>
            </a:r>
          </a:p>
          <a:p>
            <a:pPr algn="l" marL="714375" indent="-357188" lvl="1">
              <a:lnSpc>
                <a:spcPts val="3240"/>
              </a:lnSpc>
              <a:buFont typeface="Arial"/>
              <a:buChar char="•"/>
            </a:pPr>
            <a:r>
              <a:rPr lang="en-US" sz="3000">
                <a:solidFill>
                  <a:srgbClr val="FFFFFF"/>
                </a:solidFill>
                <a:latin typeface="Arial"/>
              </a:rPr>
              <a:t>controlling the finances</a:t>
            </a:r>
          </a:p>
          <a:p>
            <a:pPr algn="l" marL="714375" indent="-357188" lvl="1">
              <a:lnSpc>
                <a:spcPts val="3240"/>
              </a:lnSpc>
              <a:buFont typeface="Arial"/>
              <a:buChar char="•"/>
            </a:pPr>
            <a:r>
              <a:rPr lang="en-US" sz="3000">
                <a:solidFill>
                  <a:srgbClr val="FFFFFF"/>
                </a:solidFill>
                <a:latin typeface="Arial"/>
              </a:rPr>
              <a:t>physical and sexual assault</a:t>
            </a:r>
          </a:p>
          <a:p>
            <a:pPr algn="l" marL="500062" indent="-250031" lvl="1">
              <a:lnSpc>
                <a:spcPts val="2268"/>
              </a:lnSpc>
            </a:pPr>
          </a:p>
          <a:p>
            <a:pPr algn="l" marL="542925" indent="-271462" lvl="1">
              <a:lnSpc>
                <a:spcPts val="3240"/>
              </a:lnSpc>
              <a:buFont typeface="Arial"/>
              <a:buChar char="•"/>
            </a:pPr>
            <a:r>
              <a:rPr lang="en-US" sz="3000">
                <a:solidFill>
                  <a:srgbClr val="FFFFFF"/>
                </a:solidFill>
                <a:latin typeface="Arial"/>
              </a:rPr>
              <a:t>The fundamental harm of abuse is a loss of autonomy. Autonomy means independence and freedom from external control. Everyone should be free to make their own choices in relationships.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935EA7"/>
        </a:solidFill>
      </p:bgPr>
    </p:bg>
    <p:spTree>
      <p:nvGrpSpPr>
        <p:cNvPr id="1" name=""/>
        <p:cNvGrpSpPr/>
        <p:nvPr/>
      </p:nvGrpSpPr>
      <p:grpSpPr>
        <a:xfrm>
          <a:off x="0" y="0"/>
          <a:ext cx="0" cy="0"/>
          <a:chOff x="0" y="0"/>
          <a:chExt cx="0" cy="0"/>
        </a:xfrm>
      </p:grpSpPr>
      <p:sp>
        <p:nvSpPr>
          <p:cNvPr name="Freeform 2" id="2" descr="A picture containing clothing, human face, person, outdoor"/>
          <p:cNvSpPr/>
          <p:nvPr/>
        </p:nvSpPr>
        <p:spPr>
          <a:xfrm flipH="false" flipV="false" rot="0">
            <a:off x="3" y="2380"/>
            <a:ext cx="9143998" cy="10284620"/>
          </a:xfrm>
          <a:custGeom>
            <a:avLst/>
            <a:gdLst/>
            <a:ahLst/>
            <a:cxnLst/>
            <a:rect r="r" b="b" t="t" l="l"/>
            <a:pathLst>
              <a:path h="10284620" w="9143998">
                <a:moveTo>
                  <a:pt x="0" y="0"/>
                </a:moveTo>
                <a:lnTo>
                  <a:pt x="9143998" y="0"/>
                </a:lnTo>
                <a:lnTo>
                  <a:pt x="9143998" y="10284620"/>
                </a:lnTo>
                <a:lnTo>
                  <a:pt x="0" y="10284620"/>
                </a:lnTo>
                <a:lnTo>
                  <a:pt x="0" y="0"/>
                </a:lnTo>
                <a:close/>
              </a:path>
            </a:pathLst>
          </a:custGeom>
          <a:blipFill>
            <a:blip r:embed="rId2"/>
            <a:stretch>
              <a:fillRect l="-10028" t="0" r="-58466" b="-66"/>
            </a:stretch>
          </a:blipFill>
        </p:spPr>
      </p:sp>
      <p:sp>
        <p:nvSpPr>
          <p:cNvPr name="TextBox 3" id="3"/>
          <p:cNvSpPr txBox="true"/>
          <p:nvPr/>
        </p:nvSpPr>
        <p:spPr>
          <a:xfrm rot="0">
            <a:off x="9718026" y="591436"/>
            <a:ext cx="7998864" cy="8292732"/>
          </a:xfrm>
          <a:prstGeom prst="rect">
            <a:avLst/>
          </a:prstGeom>
        </p:spPr>
        <p:txBody>
          <a:bodyPr anchor="t" rtlCol="false" tIns="0" lIns="0" bIns="0" rIns="0">
            <a:spAutoFit/>
          </a:bodyPr>
          <a:lstStyle/>
          <a:p>
            <a:pPr algn="l">
              <a:lnSpc>
                <a:spcPts val="2365"/>
              </a:lnSpc>
            </a:pPr>
            <a:r>
              <a:rPr lang="en-US" sz="2737">
                <a:solidFill>
                  <a:srgbClr val="FFFFFF"/>
                </a:solidFill>
                <a:latin typeface="Arial Bold"/>
              </a:rPr>
              <a:t>Teen Dating Violence Statistics</a:t>
            </a:r>
          </a:p>
          <a:p>
            <a:pPr algn="l">
              <a:lnSpc>
                <a:spcPts val="1393"/>
              </a:lnSpc>
            </a:pPr>
          </a:p>
          <a:p>
            <a:pPr algn="l" marL="687969" indent="-343984" lvl="1">
              <a:lnSpc>
                <a:spcPts val="3810"/>
              </a:lnSpc>
              <a:buFont typeface="Arial"/>
              <a:buChar char="•"/>
            </a:pPr>
            <a:r>
              <a:rPr lang="en-US" sz="2737">
                <a:solidFill>
                  <a:srgbClr val="FFFFFF"/>
                </a:solidFill>
                <a:latin typeface="Arial"/>
              </a:rPr>
              <a:t>Nearly 1.5 million high school students nationwide experience physical abuse from a dating partner in a single year.</a:t>
            </a:r>
          </a:p>
          <a:p>
            <a:pPr algn="l" marL="405241" indent="-202621" lvl="1">
              <a:lnSpc>
                <a:spcPts val="1393"/>
              </a:lnSpc>
            </a:pPr>
          </a:p>
          <a:p>
            <a:pPr algn="l" marL="687969" indent="-343984" lvl="1">
              <a:lnSpc>
                <a:spcPts val="3810"/>
              </a:lnSpc>
              <a:buFont typeface="Arial"/>
              <a:buChar char="•"/>
            </a:pPr>
            <a:r>
              <a:rPr lang="en-US" sz="2737">
                <a:solidFill>
                  <a:srgbClr val="FFFFFF"/>
                </a:solidFill>
                <a:latin typeface="Arial"/>
              </a:rPr>
              <a:t>1 in 3 women/girls and 1 in 7 men/boys in the US is a victim of physical, emotional, or verbal abuse from a dating partner, a figure that far exceeds rates of other types of youth violence.</a:t>
            </a:r>
          </a:p>
          <a:p>
            <a:pPr algn="l" marL="405241" indent="-202621" lvl="1">
              <a:lnSpc>
                <a:spcPts val="1393"/>
              </a:lnSpc>
            </a:pPr>
          </a:p>
          <a:p>
            <a:pPr algn="l" marL="687969" indent="-343984" lvl="1">
              <a:lnSpc>
                <a:spcPts val="3810"/>
              </a:lnSpc>
              <a:buFont typeface="Arial"/>
              <a:buChar char="•"/>
            </a:pPr>
            <a:r>
              <a:rPr lang="en-US" sz="2737">
                <a:solidFill>
                  <a:srgbClr val="FFFFFF"/>
                </a:solidFill>
                <a:latin typeface="Arial"/>
              </a:rPr>
              <a:t>1 in 10 high school students has been purposefully hit, slapped, or physically hurt by a boyfriend or girlfriend.</a:t>
            </a:r>
          </a:p>
          <a:p>
            <a:pPr algn="l" marL="405241" indent="-202621" lvl="1">
              <a:lnSpc>
                <a:spcPts val="1393"/>
              </a:lnSpc>
            </a:pPr>
          </a:p>
          <a:p>
            <a:pPr algn="l" marL="687969" indent="-343984" lvl="1">
              <a:lnSpc>
                <a:spcPts val="3810"/>
              </a:lnSpc>
              <a:buFont typeface="Arial"/>
              <a:buChar char="•"/>
            </a:pPr>
            <a:r>
              <a:rPr lang="en-US" sz="2737">
                <a:solidFill>
                  <a:srgbClr val="FFFFFF"/>
                </a:solidFill>
                <a:latin typeface="Arial"/>
              </a:rPr>
              <a:t>Only 33% of teens who were in an abusive relationship ever told anyone about the abuse.</a:t>
            </a:r>
          </a:p>
          <a:p>
            <a:pPr algn="l" marL="405241" indent="-202621" lvl="1">
              <a:lnSpc>
                <a:spcPts val="1393"/>
              </a:lnSpc>
            </a:pPr>
          </a:p>
          <a:p>
            <a:pPr algn="l" marL="687969" indent="-343984" lvl="1">
              <a:lnSpc>
                <a:spcPts val="3810"/>
              </a:lnSpc>
              <a:buFont typeface="Arial"/>
              <a:buChar char="•"/>
            </a:pPr>
            <a:r>
              <a:rPr lang="en-US" sz="2737">
                <a:solidFill>
                  <a:srgbClr val="FFFFFF"/>
                </a:solidFill>
                <a:latin typeface="Arial"/>
              </a:rPr>
              <a:t>81% of parents believe teen dating violence is not an issue or admit they don’t know it’s an issue.</a:t>
            </a:r>
          </a:p>
        </p:txBody>
      </p:sp>
      <p:sp>
        <p:nvSpPr>
          <p:cNvPr name="Freeform 4" id="4"/>
          <p:cNvSpPr/>
          <p:nvPr/>
        </p:nvSpPr>
        <p:spPr>
          <a:xfrm flipH="false" flipV="false" rot="0">
            <a:off x="12474591" y="9133782"/>
            <a:ext cx="2485734" cy="743418"/>
          </a:xfrm>
          <a:custGeom>
            <a:avLst/>
            <a:gdLst/>
            <a:ahLst/>
            <a:cxnLst/>
            <a:rect r="r" b="b" t="t" l="l"/>
            <a:pathLst>
              <a:path h="743418" w="2485734">
                <a:moveTo>
                  <a:pt x="0" y="0"/>
                </a:moveTo>
                <a:lnTo>
                  <a:pt x="2485734" y="0"/>
                </a:lnTo>
                <a:lnTo>
                  <a:pt x="2485734" y="743419"/>
                </a:lnTo>
                <a:lnTo>
                  <a:pt x="0" y="743419"/>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9050" y="0"/>
            <a:ext cx="18283428" cy="10287000"/>
            <a:chOff x="0" y="0"/>
            <a:chExt cx="24377904" cy="13716000"/>
          </a:xfrm>
        </p:grpSpPr>
        <p:sp>
          <p:nvSpPr>
            <p:cNvPr name="Freeform 3" id="3"/>
            <p:cNvSpPr/>
            <p:nvPr/>
          </p:nvSpPr>
          <p:spPr>
            <a:xfrm flipH="false" flipV="false" rot="0">
              <a:off x="0" y="0"/>
              <a:ext cx="24377904" cy="13716000"/>
            </a:xfrm>
            <a:custGeom>
              <a:avLst/>
              <a:gdLst/>
              <a:ahLst/>
              <a:cxnLst/>
              <a:rect r="r" b="b" t="t" l="l"/>
              <a:pathLst>
                <a:path h="13716000" w="24377904">
                  <a:moveTo>
                    <a:pt x="0" y="0"/>
                  </a:moveTo>
                  <a:lnTo>
                    <a:pt x="24377904" y="0"/>
                  </a:lnTo>
                  <a:lnTo>
                    <a:pt x="24377904" y="13716000"/>
                  </a:lnTo>
                  <a:lnTo>
                    <a:pt x="0" y="13716000"/>
                  </a:lnTo>
                  <a:close/>
                </a:path>
              </a:pathLst>
            </a:custGeom>
            <a:solidFill>
              <a:srgbClr val="935EA7"/>
            </a:solidFill>
          </p:spPr>
        </p:sp>
      </p:grpSp>
      <p:sp>
        <p:nvSpPr>
          <p:cNvPr name="TextBox 4" id="4"/>
          <p:cNvSpPr txBox="true"/>
          <p:nvPr/>
        </p:nvSpPr>
        <p:spPr>
          <a:xfrm rot="0">
            <a:off x="406218" y="640153"/>
            <a:ext cx="8506626" cy="8324850"/>
          </a:xfrm>
          <a:prstGeom prst="rect">
            <a:avLst/>
          </a:prstGeom>
        </p:spPr>
        <p:txBody>
          <a:bodyPr anchor="t" rtlCol="false" tIns="0" lIns="0" bIns="0" rIns="0">
            <a:spAutoFit/>
          </a:bodyPr>
          <a:lstStyle/>
          <a:p>
            <a:pPr algn="l" marL="673359" indent="-336679" lvl="1">
              <a:lnSpc>
                <a:spcPts val="3560"/>
              </a:lnSpc>
              <a:buFont typeface="Arial"/>
              <a:buChar char="•"/>
            </a:pPr>
            <a:r>
              <a:rPr lang="en-US" sz="2697">
                <a:solidFill>
                  <a:srgbClr val="FFFFFF"/>
                </a:solidFill>
                <a:latin typeface="Arial"/>
              </a:rPr>
              <a:t>Roughly 1.5 million U.S. high school boys &amp; girls admit to being hit or physically harmed in the last year by someone they are romantically involved with.</a:t>
            </a:r>
          </a:p>
          <a:p>
            <a:pPr algn="l" marL="534817" indent="-267409" lvl="1">
              <a:lnSpc>
                <a:spcPts val="2313"/>
              </a:lnSpc>
            </a:pPr>
          </a:p>
          <a:p>
            <a:pPr algn="l" marL="673359" indent="-336679" lvl="1">
              <a:lnSpc>
                <a:spcPts val="3560"/>
              </a:lnSpc>
              <a:buFont typeface="Arial"/>
              <a:buChar char="•"/>
            </a:pPr>
            <a:r>
              <a:rPr lang="en-US" sz="2697">
                <a:solidFill>
                  <a:srgbClr val="FFFFFF"/>
                </a:solidFill>
                <a:latin typeface="Arial"/>
              </a:rPr>
              <a:t>Teens who suffer dating abuse are subject to long-term consequences like alcoholism, eating disorders, promiscuity, thoughts of suicide, &amp; violent behavior.</a:t>
            </a:r>
          </a:p>
          <a:p>
            <a:pPr algn="l" marL="534817" indent="-267409" lvl="1">
              <a:lnSpc>
                <a:spcPts val="2313"/>
              </a:lnSpc>
            </a:pPr>
          </a:p>
          <a:p>
            <a:pPr algn="l" marL="673359" indent="-336679" lvl="1">
              <a:lnSpc>
                <a:spcPts val="3236"/>
              </a:lnSpc>
              <a:buFont typeface="Arial"/>
              <a:buChar char="•"/>
            </a:pPr>
            <a:r>
              <a:rPr lang="en-US" sz="2697">
                <a:solidFill>
                  <a:srgbClr val="FFFFFF"/>
                </a:solidFill>
                <a:latin typeface="Arial"/>
              </a:rPr>
              <a:t>1 in 3 young people will be in an abusive or unhealthy relationship.</a:t>
            </a:r>
          </a:p>
          <a:p>
            <a:pPr algn="l" marL="534817" indent="-267409" lvl="1">
              <a:lnSpc>
                <a:spcPts val="2313"/>
              </a:lnSpc>
            </a:pPr>
          </a:p>
          <a:p>
            <a:pPr algn="l" marL="673359" indent="-336679" lvl="1">
              <a:lnSpc>
                <a:spcPts val="3236"/>
              </a:lnSpc>
              <a:buFont typeface="Arial"/>
              <a:buChar char="•"/>
            </a:pPr>
            <a:r>
              <a:rPr lang="en-US" sz="2697">
                <a:solidFill>
                  <a:srgbClr val="FFFFFF"/>
                </a:solidFill>
                <a:latin typeface="Arial"/>
              </a:rPr>
              <a:t>33% of adolescents in America are victim to sexual, physical, verbal, or emotional dating abuse.</a:t>
            </a:r>
          </a:p>
          <a:p>
            <a:pPr algn="l" marL="534817" indent="-267409" lvl="1">
              <a:lnSpc>
                <a:spcPts val="2313"/>
              </a:lnSpc>
            </a:pPr>
          </a:p>
          <a:p>
            <a:pPr algn="l" marL="673359" indent="-336679" lvl="1">
              <a:lnSpc>
                <a:spcPts val="3236"/>
              </a:lnSpc>
              <a:buFont typeface="Arial"/>
              <a:buChar char="•"/>
            </a:pPr>
            <a:r>
              <a:rPr lang="en-US" sz="2697">
                <a:solidFill>
                  <a:srgbClr val="FFFFFF"/>
                </a:solidFill>
                <a:latin typeface="Arial"/>
              </a:rPr>
              <a:t>50% of young people who experience rape, physical or sexual abuse will attempt to commit suicide.</a:t>
            </a:r>
          </a:p>
          <a:p>
            <a:pPr algn="l" marL="534817" indent="-267409" lvl="1">
              <a:lnSpc>
                <a:spcPts val="2313"/>
              </a:lnSpc>
            </a:pPr>
          </a:p>
          <a:p>
            <a:pPr algn="ctr" marL="673359" indent="-336679" lvl="1">
              <a:lnSpc>
                <a:spcPts val="2913"/>
              </a:lnSpc>
            </a:pPr>
            <a:r>
              <a:rPr lang="en-US" sz="2697">
                <a:solidFill>
                  <a:srgbClr val="FFFFFF"/>
                </a:solidFill>
                <a:latin typeface="Arial"/>
              </a:rPr>
              <a:t>~</a:t>
            </a:r>
            <a:r>
              <a:rPr lang="en-US" sz="2697" u="sng">
                <a:solidFill>
                  <a:srgbClr val="FFFFFF"/>
                </a:solidFill>
                <a:latin typeface="Arial"/>
                <a:hlinkClick r:id="rId2" tooltip="https://www.dosomething.org/us/facts/11-facts-about-teen-dating-violence"/>
              </a:rPr>
              <a:t>dosomething.org</a:t>
            </a:r>
            <a:r>
              <a:rPr lang="en-US" sz="2697">
                <a:solidFill>
                  <a:srgbClr val="FFFFFF"/>
                </a:solidFill>
                <a:latin typeface="Arial"/>
              </a:rPr>
              <a:t>~</a:t>
            </a:r>
          </a:p>
        </p:txBody>
      </p:sp>
      <p:sp>
        <p:nvSpPr>
          <p:cNvPr name="Freeform 5" id="5" descr="A picture containing person, clothing, human face, plaid  Description automatically generated"/>
          <p:cNvSpPr/>
          <p:nvPr/>
        </p:nvSpPr>
        <p:spPr>
          <a:xfrm flipH="false" flipV="false" rot="0">
            <a:off x="9283732" y="15"/>
            <a:ext cx="9004266" cy="10286985"/>
          </a:xfrm>
          <a:custGeom>
            <a:avLst/>
            <a:gdLst/>
            <a:ahLst/>
            <a:cxnLst/>
            <a:rect r="r" b="b" t="t" l="l"/>
            <a:pathLst>
              <a:path h="10286985" w="9004266">
                <a:moveTo>
                  <a:pt x="0" y="0"/>
                </a:moveTo>
                <a:lnTo>
                  <a:pt x="9004266" y="0"/>
                </a:lnTo>
                <a:lnTo>
                  <a:pt x="9004266" y="10286985"/>
                </a:lnTo>
                <a:lnTo>
                  <a:pt x="0" y="10286985"/>
                </a:lnTo>
                <a:lnTo>
                  <a:pt x="0" y="0"/>
                </a:lnTo>
                <a:close/>
              </a:path>
            </a:pathLst>
          </a:custGeom>
          <a:blipFill>
            <a:blip r:embed="rId3"/>
            <a:stretch>
              <a:fillRect l="-42996" t="0" r="-28284" b="0"/>
            </a:stretch>
          </a:blipFill>
        </p:spPr>
      </p:sp>
      <p:sp>
        <p:nvSpPr>
          <p:cNvPr name="Freeform 6" id="6"/>
          <p:cNvSpPr/>
          <p:nvPr/>
        </p:nvSpPr>
        <p:spPr>
          <a:xfrm flipH="false" flipV="false" rot="0">
            <a:off x="3416664" y="9258300"/>
            <a:ext cx="2485734" cy="743418"/>
          </a:xfrm>
          <a:custGeom>
            <a:avLst/>
            <a:gdLst/>
            <a:ahLst/>
            <a:cxnLst/>
            <a:rect r="r" b="b" t="t" l="l"/>
            <a:pathLst>
              <a:path h="743418" w="2485734">
                <a:moveTo>
                  <a:pt x="0" y="0"/>
                </a:moveTo>
                <a:lnTo>
                  <a:pt x="2485734" y="0"/>
                </a:lnTo>
                <a:lnTo>
                  <a:pt x="2485734" y="743418"/>
                </a:lnTo>
                <a:lnTo>
                  <a:pt x="0" y="743418"/>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35EA7"/>
        </a:solidFill>
      </p:bgPr>
    </p:bg>
    <p:spTree>
      <p:nvGrpSpPr>
        <p:cNvPr id="1" name=""/>
        <p:cNvGrpSpPr/>
        <p:nvPr/>
      </p:nvGrpSpPr>
      <p:grpSpPr>
        <a:xfrm>
          <a:off x="0" y="0"/>
          <a:ext cx="0" cy="0"/>
          <a:chOff x="0" y="0"/>
          <a:chExt cx="0" cy="0"/>
        </a:xfrm>
      </p:grpSpPr>
      <p:sp>
        <p:nvSpPr>
          <p:cNvPr name="Freeform 2" id="2" descr="A person touching a person's mouth  Description automatically generated with medium confidence"/>
          <p:cNvSpPr/>
          <p:nvPr/>
        </p:nvSpPr>
        <p:spPr>
          <a:xfrm flipH="false" flipV="false" rot="0">
            <a:off x="3" y="2380"/>
            <a:ext cx="9143998" cy="10284620"/>
          </a:xfrm>
          <a:custGeom>
            <a:avLst/>
            <a:gdLst/>
            <a:ahLst/>
            <a:cxnLst/>
            <a:rect r="r" b="b" t="t" l="l"/>
            <a:pathLst>
              <a:path h="10284620" w="9143998">
                <a:moveTo>
                  <a:pt x="0" y="0"/>
                </a:moveTo>
                <a:lnTo>
                  <a:pt x="9143998" y="0"/>
                </a:lnTo>
                <a:lnTo>
                  <a:pt x="9143998" y="10284620"/>
                </a:lnTo>
                <a:lnTo>
                  <a:pt x="0" y="10284620"/>
                </a:lnTo>
                <a:lnTo>
                  <a:pt x="0" y="0"/>
                </a:lnTo>
                <a:close/>
              </a:path>
            </a:pathLst>
          </a:custGeom>
          <a:blipFill>
            <a:blip r:embed="rId2"/>
            <a:stretch>
              <a:fillRect l="-38149" t="0" r="-30475" b="1"/>
            </a:stretch>
          </a:blipFill>
        </p:spPr>
      </p:sp>
      <p:sp>
        <p:nvSpPr>
          <p:cNvPr name="TextBox 3" id="3"/>
          <p:cNvSpPr txBox="true"/>
          <p:nvPr/>
        </p:nvSpPr>
        <p:spPr>
          <a:xfrm rot="0">
            <a:off x="9512744" y="523375"/>
            <a:ext cx="8316573" cy="9023863"/>
          </a:xfrm>
          <a:prstGeom prst="rect">
            <a:avLst/>
          </a:prstGeom>
        </p:spPr>
        <p:txBody>
          <a:bodyPr anchor="t" rtlCol="false" tIns="0" lIns="0" bIns="0" rIns="0">
            <a:spAutoFit/>
          </a:bodyPr>
          <a:lstStyle/>
          <a:p>
            <a:pPr algn="l" marL="624854" indent="-312427" lvl="1">
              <a:lnSpc>
                <a:spcPts val="2874"/>
              </a:lnSpc>
              <a:buFont typeface="Arial"/>
              <a:buChar char="•"/>
            </a:pPr>
            <a:r>
              <a:rPr lang="en-US" sz="2419">
                <a:solidFill>
                  <a:srgbClr val="FFFFFF"/>
                </a:solidFill>
                <a:latin typeface="Arial"/>
              </a:rPr>
              <a:t>In a study of eighth and ninth graders, 25% indicated that they had been victims of dating violence, including eight percent who disclosed being sexually abused. (American Journal of Preventive Medicine, 1996)</a:t>
            </a:r>
          </a:p>
          <a:p>
            <a:pPr algn="l" marL="553202" indent="-276601" lvl="1">
              <a:lnSpc>
                <a:spcPts val="2082"/>
              </a:lnSpc>
            </a:pPr>
          </a:p>
          <a:p>
            <a:pPr algn="l" marL="624854" indent="-312427" lvl="1">
              <a:lnSpc>
                <a:spcPts val="2613"/>
              </a:lnSpc>
              <a:buFont typeface="Arial"/>
              <a:buChar char="•"/>
            </a:pPr>
            <a:r>
              <a:rPr lang="en-US" sz="2419">
                <a:solidFill>
                  <a:srgbClr val="FFFFFF"/>
                </a:solidFill>
                <a:latin typeface="Arial"/>
              </a:rPr>
              <a:t>Among female students between the ages of 15-20 who reported at least one violent act during a dating relationship, 24% reported experiencing extremely violent incidents such as rape or the use of weapons against them (Journal of Child &amp; Adolescent Pediatric Nursing, 1994)</a:t>
            </a:r>
          </a:p>
          <a:p>
            <a:pPr algn="l" marL="553202" indent="-276601" lvl="1">
              <a:lnSpc>
                <a:spcPts val="2082"/>
              </a:lnSpc>
            </a:pPr>
          </a:p>
          <a:p>
            <a:pPr algn="l" marL="624854" indent="-312427" lvl="1">
              <a:lnSpc>
                <a:spcPts val="2613"/>
              </a:lnSpc>
              <a:buFont typeface="Arial"/>
              <a:buChar char="•"/>
            </a:pPr>
            <a:r>
              <a:rPr lang="en-US" sz="2419">
                <a:solidFill>
                  <a:srgbClr val="FFFFFF"/>
                </a:solidFill>
                <a:latin typeface="Arial"/>
              </a:rPr>
              <a:t>In a survey of 232 high school girls, 17.8% indicated that they had been forced to engage in sexual activity against their will by a dating partner. (Child &amp; Adolescent Social Work Journal, 1996)</a:t>
            </a:r>
          </a:p>
          <a:p>
            <a:pPr algn="l" marL="553202" indent="-276601" lvl="1">
              <a:lnSpc>
                <a:spcPts val="2082"/>
              </a:lnSpc>
            </a:pPr>
          </a:p>
          <a:p>
            <a:pPr algn="l" marL="624854" indent="-312427" lvl="1">
              <a:lnSpc>
                <a:spcPts val="2874"/>
              </a:lnSpc>
              <a:buFont typeface="Arial"/>
              <a:buChar char="•"/>
            </a:pPr>
            <a:r>
              <a:rPr lang="en-US" sz="2419">
                <a:solidFill>
                  <a:srgbClr val="FFFFFF"/>
                </a:solidFill>
                <a:latin typeface="Arial"/>
              </a:rPr>
              <a:t>55% of female students and 75% of male students involved in acquaintance rape admit to having been drinking or using drugs when the incident occurred. (TeachingDegree, 2012)</a:t>
            </a:r>
          </a:p>
          <a:p>
            <a:pPr algn="l" marL="553202" indent="-276601" lvl="1">
              <a:lnSpc>
                <a:spcPts val="2082"/>
              </a:lnSpc>
            </a:pPr>
          </a:p>
          <a:p>
            <a:pPr algn="l" marL="624854" indent="-312427" lvl="1">
              <a:lnSpc>
                <a:spcPts val="2874"/>
              </a:lnSpc>
              <a:buFont typeface="Arial"/>
              <a:buChar char="•"/>
            </a:pPr>
            <a:r>
              <a:rPr lang="en-US" sz="2419">
                <a:solidFill>
                  <a:srgbClr val="FFFFFF"/>
                </a:solidFill>
                <a:latin typeface="Arial"/>
              </a:rPr>
              <a:t>Over the course of an average 5-year college career, between 20 and 25% of women students are raped. Fewer than 5 in 100 rapes are reported. (US Department of Justice)</a:t>
            </a:r>
          </a:p>
          <a:p>
            <a:pPr algn="ctr" marL="624854" indent="-312427" lvl="1">
              <a:lnSpc>
                <a:spcPts val="2874"/>
              </a:lnSpc>
            </a:pPr>
            <a:r>
              <a:rPr lang="en-US" sz="2419">
                <a:solidFill>
                  <a:srgbClr val="FFFFFF"/>
                </a:solidFill>
                <a:latin typeface="Arial"/>
              </a:rPr>
              <a:t>~</a:t>
            </a:r>
            <a:r>
              <a:rPr lang="en-US" sz="2419" u="sng">
                <a:solidFill>
                  <a:srgbClr val="FFFFFF"/>
                </a:solidFill>
                <a:latin typeface="Arial"/>
                <a:hlinkClick r:id="rId3" tooltip="https://www.ocadsv.org/resources/browse/277#:~:text=1%20in%2011%20adolescents%20reports,violence%20in%20a%20dating%20relationship."/>
              </a:rPr>
              <a:t>ocadsv.org</a:t>
            </a:r>
            <a:r>
              <a:rPr lang="en-US" sz="2419">
                <a:solidFill>
                  <a:srgbClr val="FFFFFF"/>
                </a:solidFill>
                <a:latin typeface="Arial"/>
              </a:rPr>
              <a:t>~</a:t>
            </a:r>
          </a:p>
        </p:txBody>
      </p:sp>
      <p:sp>
        <p:nvSpPr>
          <p:cNvPr name="Freeform 4" id="4"/>
          <p:cNvSpPr/>
          <p:nvPr/>
        </p:nvSpPr>
        <p:spPr>
          <a:xfrm flipH="false" flipV="false" rot="0">
            <a:off x="15343583" y="9258300"/>
            <a:ext cx="2485734" cy="743418"/>
          </a:xfrm>
          <a:custGeom>
            <a:avLst/>
            <a:gdLst/>
            <a:ahLst/>
            <a:cxnLst/>
            <a:rect r="r" b="b" t="t" l="l"/>
            <a:pathLst>
              <a:path h="743418" w="2485734">
                <a:moveTo>
                  <a:pt x="0" y="0"/>
                </a:moveTo>
                <a:lnTo>
                  <a:pt x="2485733" y="0"/>
                </a:lnTo>
                <a:lnTo>
                  <a:pt x="2485733" y="743418"/>
                </a:lnTo>
                <a:lnTo>
                  <a:pt x="0" y="743418"/>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935EA7"/>
            </a:solidFill>
          </p:spPr>
        </p:sp>
      </p:grpSp>
      <p:sp>
        <p:nvSpPr>
          <p:cNvPr name="TextBox 4" id="4"/>
          <p:cNvSpPr txBox="true"/>
          <p:nvPr/>
        </p:nvSpPr>
        <p:spPr>
          <a:xfrm rot="0">
            <a:off x="260062" y="559426"/>
            <a:ext cx="7070794" cy="9280596"/>
          </a:xfrm>
          <a:prstGeom prst="rect">
            <a:avLst/>
          </a:prstGeom>
        </p:spPr>
        <p:txBody>
          <a:bodyPr anchor="t" rtlCol="false" tIns="0" lIns="0" bIns="0" rIns="0">
            <a:spAutoFit/>
          </a:bodyPr>
          <a:lstStyle/>
          <a:p>
            <a:pPr algn="l">
              <a:lnSpc>
                <a:spcPts val="1801"/>
              </a:lnSpc>
            </a:pPr>
            <a:r>
              <a:rPr lang="en-US" sz="2084">
                <a:solidFill>
                  <a:srgbClr val="FFFFFF"/>
                </a:solidFill>
                <a:latin typeface="Arial Bold"/>
              </a:rPr>
              <a:t>Teen dating violence is common</a:t>
            </a:r>
            <a:r>
              <a:rPr lang="en-US" sz="2084">
                <a:solidFill>
                  <a:srgbClr val="FFFFFF"/>
                </a:solidFill>
                <a:latin typeface="Arial"/>
              </a:rPr>
              <a:t>.</a:t>
            </a:r>
          </a:p>
          <a:p>
            <a:pPr algn="l">
              <a:lnSpc>
                <a:spcPts val="1801"/>
              </a:lnSpc>
            </a:pPr>
          </a:p>
          <a:p>
            <a:pPr algn="l" marL="377332" indent="-188666" lvl="1">
              <a:lnSpc>
                <a:spcPts val="2802"/>
              </a:lnSpc>
              <a:buFont typeface="Arial"/>
              <a:buChar char="•"/>
            </a:pPr>
            <a:r>
              <a:rPr lang="en-US" sz="2084">
                <a:solidFill>
                  <a:srgbClr val="FFFFFF"/>
                </a:solidFill>
                <a:latin typeface="Arial"/>
              </a:rPr>
              <a:t> Data from CDC’s Youth Risk Behavior Survey and the National Intimate Partner and Sexual Violence Survey indicate that:</a:t>
            </a:r>
          </a:p>
          <a:p>
            <a:pPr algn="l" marL="377332" indent="-188666" lvl="1">
              <a:lnSpc>
                <a:spcPts val="1801"/>
              </a:lnSpc>
            </a:pPr>
          </a:p>
          <a:p>
            <a:pPr algn="l" marL="577596" indent="-288798" lvl="1">
              <a:lnSpc>
                <a:spcPts val="2802"/>
              </a:lnSpc>
              <a:buFont typeface="Arial"/>
              <a:buChar char="•"/>
            </a:pPr>
            <a:r>
              <a:rPr lang="en-US" sz="2084">
                <a:solidFill>
                  <a:srgbClr val="FFFFFF"/>
                </a:solidFill>
                <a:latin typeface="Arial"/>
              </a:rPr>
              <a:t>Nearly 1 in 11 female and approximately 1 in 14 male high school students report having experienced physical dating violence in the last year.</a:t>
            </a:r>
          </a:p>
          <a:p>
            <a:pPr algn="l" marL="577596" indent="-288798" lvl="1">
              <a:lnSpc>
                <a:spcPts val="1801"/>
              </a:lnSpc>
            </a:pPr>
          </a:p>
          <a:p>
            <a:pPr algn="l" marL="577596" indent="-288798" lvl="1">
              <a:lnSpc>
                <a:spcPts val="2802"/>
              </a:lnSpc>
              <a:buFont typeface="Arial"/>
              <a:buChar char="•"/>
            </a:pPr>
            <a:r>
              <a:rPr lang="en-US" sz="2084">
                <a:solidFill>
                  <a:srgbClr val="FFFFFF"/>
                </a:solidFill>
                <a:latin typeface="Arial"/>
              </a:rPr>
              <a:t>About 1 in 8 female and 1 in 26 male high school students report having experienced sexual dating violence in the last year.</a:t>
            </a:r>
          </a:p>
          <a:p>
            <a:pPr algn="l" marL="577596" indent="-288798" lvl="1">
              <a:lnSpc>
                <a:spcPts val="1801"/>
              </a:lnSpc>
            </a:pPr>
          </a:p>
          <a:p>
            <a:pPr algn="l" marL="577596" indent="-288798" lvl="1">
              <a:lnSpc>
                <a:spcPts val="2802"/>
              </a:lnSpc>
              <a:buFont typeface="Arial"/>
              <a:buChar char="•"/>
            </a:pPr>
            <a:r>
              <a:rPr lang="en-US" sz="2084">
                <a:solidFill>
                  <a:srgbClr val="FFFFFF"/>
                </a:solidFill>
                <a:latin typeface="Arial"/>
              </a:rPr>
              <a:t>26% of women and 15% of men who were victims of contact sexual violence, physical violence, and/or stalking by an intimate partner in their lifetime first experienced these or other forms of violence by that partner before age 18.</a:t>
            </a:r>
          </a:p>
          <a:p>
            <a:pPr algn="l" marL="577596" indent="-288798" lvl="1">
              <a:lnSpc>
                <a:spcPts val="1801"/>
              </a:lnSpc>
            </a:pPr>
          </a:p>
          <a:p>
            <a:pPr algn="l" marL="377332" indent="-188666" lvl="1">
              <a:lnSpc>
                <a:spcPts val="2802"/>
              </a:lnSpc>
              <a:buFont typeface="Arial"/>
              <a:buChar char="•"/>
            </a:pPr>
            <a:r>
              <a:rPr lang="en-US" sz="2084">
                <a:solidFill>
                  <a:srgbClr val="FFFFFF"/>
                </a:solidFill>
                <a:latin typeface="Arial Bold"/>
              </a:rPr>
              <a:t>Some teens are at greater risk than others. </a:t>
            </a:r>
            <a:r>
              <a:rPr lang="en-US" sz="2084">
                <a:solidFill>
                  <a:srgbClr val="FFFFFF"/>
                </a:solidFill>
                <a:latin typeface="Arial"/>
              </a:rPr>
              <a:t>Sexual minority groups are disproportionately affected by all forms of violence, and some racial/ethnic minority groups are disproportionately affected by many types of violence.</a:t>
            </a:r>
          </a:p>
          <a:p>
            <a:pPr algn="l" marL="377332" indent="-188666" lvl="1">
              <a:lnSpc>
                <a:spcPts val="1801"/>
              </a:lnSpc>
            </a:pPr>
          </a:p>
          <a:p>
            <a:pPr algn="l" marL="377332" indent="-188666" lvl="1">
              <a:lnSpc>
                <a:spcPts val="1801"/>
              </a:lnSpc>
              <a:buFont typeface="Arial"/>
              <a:buChar char="•"/>
            </a:pPr>
            <a:r>
              <a:rPr lang="en-US" sz="2084">
                <a:solidFill>
                  <a:srgbClr val="FFFFFF"/>
                </a:solidFill>
                <a:latin typeface="Arial"/>
              </a:rPr>
              <a:t>~</a:t>
            </a:r>
            <a:r>
              <a:rPr lang="en-US" sz="2084" u="sng">
                <a:solidFill>
                  <a:srgbClr val="FFFFFF"/>
                </a:solidFill>
                <a:latin typeface="Arial"/>
                <a:hlinkClick r:id="rId2" tooltip="https://www.cdc.gov/violenceprevention/intimatepartnerviolence/teendatingviolence/fastfact.html"/>
              </a:rPr>
              <a:t>www.cdc.gov</a:t>
            </a:r>
            <a:r>
              <a:rPr lang="en-US" sz="2084">
                <a:solidFill>
                  <a:srgbClr val="FFFFFF"/>
                </a:solidFill>
                <a:latin typeface="Arial"/>
              </a:rPr>
              <a:t>~</a:t>
            </a:r>
          </a:p>
          <a:p>
            <a:pPr algn="l" marL="377332" indent="-188666" lvl="1">
              <a:lnSpc>
                <a:spcPts val="1801"/>
              </a:lnSpc>
            </a:pPr>
          </a:p>
          <a:p>
            <a:pPr algn="l" marL="377332" indent="-188666" lvl="1">
              <a:lnSpc>
                <a:spcPts val="1801"/>
              </a:lnSpc>
              <a:buFont typeface="Arial"/>
              <a:buChar char="•"/>
            </a:pPr>
            <a:r>
              <a:rPr lang="en-US" sz="2084">
                <a:solidFill>
                  <a:srgbClr val="FFFFFF"/>
                </a:solidFill>
                <a:latin typeface="Arial"/>
              </a:rPr>
              <a:t> (https://www.dvs-or.org/teen-dating-violence-statistics/, n.d.)</a:t>
            </a:r>
          </a:p>
        </p:txBody>
      </p:sp>
      <p:sp>
        <p:nvSpPr>
          <p:cNvPr name="Freeform 5" id="5" descr="A picture containing person, black and white, wrist, finger  Description automatically generated"/>
          <p:cNvSpPr/>
          <p:nvPr/>
        </p:nvSpPr>
        <p:spPr>
          <a:xfrm flipH="false" flipV="false" rot="0">
            <a:off x="7590918" y="1"/>
            <a:ext cx="10697080" cy="10286998"/>
          </a:xfrm>
          <a:custGeom>
            <a:avLst/>
            <a:gdLst/>
            <a:ahLst/>
            <a:cxnLst/>
            <a:rect r="r" b="b" t="t" l="l"/>
            <a:pathLst>
              <a:path h="10286998" w="10697080">
                <a:moveTo>
                  <a:pt x="0" y="0"/>
                </a:moveTo>
                <a:lnTo>
                  <a:pt x="10697080" y="0"/>
                </a:lnTo>
                <a:lnTo>
                  <a:pt x="10697080" y="10286999"/>
                </a:lnTo>
                <a:lnTo>
                  <a:pt x="0" y="10286999"/>
                </a:lnTo>
                <a:lnTo>
                  <a:pt x="0" y="0"/>
                </a:lnTo>
                <a:close/>
              </a:path>
            </a:pathLst>
          </a:custGeom>
          <a:blipFill>
            <a:blip r:embed="rId3"/>
            <a:stretch>
              <a:fillRect l="-18742" t="0" r="-38652" b="-2"/>
            </a:stretch>
          </a:blipFill>
        </p:spPr>
      </p:sp>
      <p:sp>
        <p:nvSpPr>
          <p:cNvPr name="Freeform 6" id="6"/>
          <p:cNvSpPr/>
          <p:nvPr/>
        </p:nvSpPr>
        <p:spPr>
          <a:xfrm flipH="false" flipV="false" rot="0">
            <a:off x="15495983" y="9410700"/>
            <a:ext cx="2485734" cy="743418"/>
          </a:xfrm>
          <a:custGeom>
            <a:avLst/>
            <a:gdLst/>
            <a:ahLst/>
            <a:cxnLst/>
            <a:rect r="r" b="b" t="t" l="l"/>
            <a:pathLst>
              <a:path h="743418" w="2485734">
                <a:moveTo>
                  <a:pt x="0" y="0"/>
                </a:moveTo>
                <a:lnTo>
                  <a:pt x="2485733" y="0"/>
                </a:lnTo>
                <a:lnTo>
                  <a:pt x="2485733" y="743418"/>
                </a:lnTo>
                <a:lnTo>
                  <a:pt x="0" y="743418"/>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935EA7"/>
        </a:solidFill>
      </p:bgPr>
    </p:bg>
    <p:spTree>
      <p:nvGrpSpPr>
        <p:cNvPr id="1" name=""/>
        <p:cNvGrpSpPr/>
        <p:nvPr/>
      </p:nvGrpSpPr>
      <p:grpSpPr>
        <a:xfrm>
          <a:off x="0" y="0"/>
          <a:ext cx="0" cy="0"/>
          <a:chOff x="0" y="0"/>
          <a:chExt cx="0" cy="0"/>
        </a:xfrm>
      </p:grpSpPr>
      <p:sp>
        <p:nvSpPr>
          <p:cNvPr name="Freeform 2" id="2" descr="A picture containing sky, person, silhouette, backlighting  Description automatically generated"/>
          <p:cNvSpPr/>
          <p:nvPr/>
        </p:nvSpPr>
        <p:spPr>
          <a:xfrm flipH="false" flipV="false" rot="0">
            <a:off x="3" y="2380"/>
            <a:ext cx="9143998" cy="10284620"/>
          </a:xfrm>
          <a:custGeom>
            <a:avLst/>
            <a:gdLst/>
            <a:ahLst/>
            <a:cxnLst/>
            <a:rect r="r" b="b" t="t" l="l"/>
            <a:pathLst>
              <a:path h="10284620" w="9143998">
                <a:moveTo>
                  <a:pt x="0" y="0"/>
                </a:moveTo>
                <a:lnTo>
                  <a:pt x="9143998" y="0"/>
                </a:lnTo>
                <a:lnTo>
                  <a:pt x="9143998" y="10284620"/>
                </a:lnTo>
                <a:lnTo>
                  <a:pt x="0" y="10284620"/>
                </a:lnTo>
                <a:lnTo>
                  <a:pt x="0" y="0"/>
                </a:lnTo>
                <a:close/>
              </a:path>
            </a:pathLst>
          </a:custGeom>
          <a:blipFill>
            <a:blip r:embed="rId2"/>
            <a:stretch>
              <a:fillRect l="-18658" t="0" r="-46259" b="0"/>
            </a:stretch>
          </a:blipFill>
        </p:spPr>
      </p:sp>
      <p:sp>
        <p:nvSpPr>
          <p:cNvPr name="TextBox 3" id="3"/>
          <p:cNvSpPr txBox="true"/>
          <p:nvPr/>
        </p:nvSpPr>
        <p:spPr>
          <a:xfrm rot="0">
            <a:off x="9718026" y="561475"/>
            <a:ext cx="7976379" cy="8280549"/>
          </a:xfrm>
          <a:prstGeom prst="rect">
            <a:avLst/>
          </a:prstGeom>
        </p:spPr>
        <p:txBody>
          <a:bodyPr anchor="t" rtlCol="false" tIns="0" lIns="0" bIns="0" rIns="0">
            <a:spAutoFit/>
          </a:bodyPr>
          <a:lstStyle/>
          <a:p>
            <a:pPr algn="l">
              <a:lnSpc>
                <a:spcPts val="2120"/>
              </a:lnSpc>
            </a:pPr>
            <a:r>
              <a:rPr lang="en-US" sz="2181">
                <a:solidFill>
                  <a:srgbClr val="FFFFFF"/>
                </a:solidFill>
                <a:latin typeface="Arial Bold"/>
              </a:rPr>
              <a:t>How do I know if it is abuse or just a bad relationship?</a:t>
            </a:r>
          </a:p>
          <a:p>
            <a:pPr algn="l" marL="394703" indent="-197351" lvl="1">
              <a:lnSpc>
                <a:spcPts val="3062"/>
              </a:lnSpc>
              <a:buFont typeface="Arial"/>
              <a:buChar char="•"/>
            </a:pPr>
            <a:r>
              <a:rPr lang="en-US" sz="2181">
                <a:solidFill>
                  <a:srgbClr val="FFFFFF"/>
                </a:solidFill>
                <a:latin typeface="Arial"/>
              </a:rPr>
              <a:t>In some ways, it doesn’t matter if it’s abuse or not—if someone is being hurt or controlled, they deserve better. But it is helpful to know if it is abusive for a couple of reasons:</a:t>
            </a:r>
          </a:p>
          <a:p>
            <a:pPr algn="l" marL="574439" indent="-287219" lvl="1">
              <a:lnSpc>
                <a:spcPts val="3062"/>
              </a:lnSpc>
              <a:buFont typeface="Arial"/>
              <a:buChar char="•"/>
            </a:pPr>
            <a:r>
              <a:rPr lang="en-US" sz="2181">
                <a:solidFill>
                  <a:srgbClr val="FFFFFF"/>
                </a:solidFill>
                <a:latin typeface="Arial"/>
              </a:rPr>
              <a:t>You might need some help from </a:t>
            </a:r>
            <a:r>
              <a:rPr lang="en-US" sz="2181" u="sng">
                <a:solidFill>
                  <a:srgbClr val="FFFFFF"/>
                </a:solidFill>
                <a:latin typeface="Arial"/>
                <a:hlinkClick r:id="rId3" tooltip="https://nam10.safelinks.protection.outlook.com/?url=https%3A%2F%2Fwscadv.org%2Fget-help-now%2F&amp;data=02%7C01%7Cilene%40wscadv.org%7C7e848f3249a942eb397608d80d63b222%7C0acc6092020447cebb790134821d8932%7C1%7C0%7C637274069121846069&amp;sdata=Zi8%2FAeK1TIhWDsQpGIBJLKgVYl88GbJkoLUcCgBwpO0%3D&amp;reserved=0"/>
              </a:rPr>
              <a:t>a local domestic violence program or hotline.</a:t>
            </a:r>
          </a:p>
          <a:p>
            <a:pPr algn="l" marL="574439" indent="-287219" lvl="1">
              <a:lnSpc>
                <a:spcPts val="3062"/>
              </a:lnSpc>
              <a:buFont typeface="Arial"/>
              <a:buChar char="•"/>
            </a:pPr>
            <a:r>
              <a:rPr lang="en-US" sz="2181">
                <a:solidFill>
                  <a:srgbClr val="FFFFFF"/>
                </a:solidFill>
                <a:latin typeface="Arial"/>
              </a:rPr>
              <a:t>You will need different strategies to address </a:t>
            </a:r>
            <a:r>
              <a:rPr lang="en-US" sz="2181" u="sng">
                <a:solidFill>
                  <a:srgbClr val="FFFFFF"/>
                </a:solidFill>
                <a:latin typeface="Arial"/>
              </a:rPr>
              <a:t>safety</a:t>
            </a:r>
            <a:r>
              <a:rPr lang="en-US" sz="2181">
                <a:solidFill>
                  <a:srgbClr val="FFFFFF"/>
                </a:solidFill>
                <a:latin typeface="Arial"/>
              </a:rPr>
              <a:t> and </a:t>
            </a:r>
            <a:r>
              <a:rPr lang="en-US" sz="2181" u="sng">
                <a:solidFill>
                  <a:srgbClr val="FFFFFF"/>
                </a:solidFill>
                <a:latin typeface="Arial"/>
              </a:rPr>
              <a:t>privacy</a:t>
            </a:r>
            <a:r>
              <a:rPr lang="en-US" sz="2181">
                <a:solidFill>
                  <a:srgbClr val="FFFFFF"/>
                </a:solidFill>
                <a:latin typeface="Arial"/>
              </a:rPr>
              <a:t> concerns.</a:t>
            </a:r>
          </a:p>
          <a:p>
            <a:pPr algn="l" marL="574439" indent="-287219" lvl="1">
              <a:lnSpc>
                <a:spcPts val="3062"/>
              </a:lnSpc>
              <a:buFont typeface="Arial"/>
              <a:buChar char="•"/>
            </a:pPr>
            <a:r>
              <a:rPr lang="en-US" sz="2181">
                <a:solidFill>
                  <a:srgbClr val="FFFFFF"/>
                </a:solidFill>
                <a:latin typeface="Arial Bold"/>
              </a:rPr>
              <a:t>People who are abusive to their partners believe that:</a:t>
            </a:r>
          </a:p>
          <a:p>
            <a:pPr algn="l" marL="574439" indent="-287219" lvl="1">
              <a:lnSpc>
                <a:spcPts val="3062"/>
              </a:lnSpc>
              <a:buFont typeface="Arial"/>
              <a:buChar char="•"/>
            </a:pPr>
            <a:r>
              <a:rPr lang="en-US" sz="2181">
                <a:solidFill>
                  <a:srgbClr val="FFFFFF"/>
                </a:solidFill>
                <a:latin typeface="Arial"/>
              </a:rPr>
              <a:t>they have a right to control their partner,</a:t>
            </a:r>
          </a:p>
          <a:p>
            <a:pPr algn="l" marL="574439" indent="-287219" lvl="1">
              <a:lnSpc>
                <a:spcPts val="3062"/>
              </a:lnSpc>
              <a:buFont typeface="Arial"/>
              <a:buChar char="•"/>
            </a:pPr>
            <a:r>
              <a:rPr lang="en-US" sz="2181">
                <a:solidFill>
                  <a:srgbClr val="FFFFFF"/>
                </a:solidFill>
                <a:latin typeface="Arial"/>
              </a:rPr>
              <a:t>their bad behavior is justified, and</a:t>
            </a:r>
          </a:p>
          <a:p>
            <a:pPr algn="l" marL="574439" indent="-287219" lvl="1">
              <a:lnSpc>
                <a:spcPts val="3062"/>
              </a:lnSpc>
              <a:buFont typeface="Arial"/>
              <a:buChar char="•"/>
            </a:pPr>
            <a:r>
              <a:rPr lang="en-US" sz="2181">
                <a:solidFill>
                  <a:srgbClr val="FFFFFF"/>
                </a:solidFill>
                <a:latin typeface="Arial"/>
              </a:rPr>
              <a:t>their partner is to blame for the problems in the relationship.</a:t>
            </a:r>
          </a:p>
          <a:p>
            <a:pPr algn="l" marL="394703" indent="-197351" lvl="1">
              <a:lnSpc>
                <a:spcPts val="3062"/>
              </a:lnSpc>
              <a:buFont typeface="Arial"/>
              <a:buChar char="•"/>
            </a:pPr>
            <a:r>
              <a:rPr lang="en-US" sz="2181">
                <a:solidFill>
                  <a:srgbClr val="FFFFFF"/>
                </a:solidFill>
                <a:latin typeface="Arial Bold"/>
              </a:rPr>
              <a:t>They also may manipulate others by:</a:t>
            </a:r>
          </a:p>
          <a:p>
            <a:pPr algn="l" marL="574439" indent="-287219" lvl="1">
              <a:lnSpc>
                <a:spcPts val="3062"/>
              </a:lnSpc>
              <a:buFont typeface="Arial"/>
              <a:buChar char="•"/>
            </a:pPr>
            <a:r>
              <a:rPr lang="en-US" sz="2181">
                <a:solidFill>
                  <a:srgbClr val="FFFFFF"/>
                </a:solidFill>
                <a:latin typeface="Arial"/>
              </a:rPr>
              <a:t>Confusing people by saying that they are the victim. This makes it harder for their partner to get support and be believed.</a:t>
            </a:r>
          </a:p>
          <a:p>
            <a:pPr algn="l" marL="574439" indent="-287219" lvl="1">
              <a:lnSpc>
                <a:spcPts val="3062"/>
              </a:lnSpc>
              <a:buFont typeface="Arial"/>
              <a:buChar char="•"/>
            </a:pPr>
            <a:r>
              <a:rPr lang="en-US" sz="2181">
                <a:solidFill>
                  <a:srgbClr val="FFFFFF"/>
                </a:solidFill>
                <a:latin typeface="Arial"/>
              </a:rPr>
              <a:t>Using systems to limit their partner’s options. For example, calling the police to get their partner arrested or getting Child Protective Services (CPS) involved to question and undermine their partner’s parenting. This entangles survivors in those systems and makes it hard to access that help in the future.</a:t>
            </a:r>
          </a:p>
        </p:txBody>
      </p:sp>
      <p:sp>
        <p:nvSpPr>
          <p:cNvPr name="Freeform 4" id="4"/>
          <p:cNvSpPr/>
          <p:nvPr/>
        </p:nvSpPr>
        <p:spPr>
          <a:xfrm flipH="false" flipV="false" rot="0">
            <a:off x="12463349" y="9258300"/>
            <a:ext cx="2485734" cy="743418"/>
          </a:xfrm>
          <a:custGeom>
            <a:avLst/>
            <a:gdLst/>
            <a:ahLst/>
            <a:cxnLst/>
            <a:rect r="r" b="b" t="t" l="l"/>
            <a:pathLst>
              <a:path h="743418" w="2485734">
                <a:moveTo>
                  <a:pt x="0" y="0"/>
                </a:moveTo>
                <a:lnTo>
                  <a:pt x="2485733" y="0"/>
                </a:lnTo>
                <a:lnTo>
                  <a:pt x="2485733" y="743418"/>
                </a:lnTo>
                <a:lnTo>
                  <a:pt x="0" y="743418"/>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DAF78cPWQZI</dc:identifier>
  <dcterms:modified xsi:type="dcterms:W3CDTF">2011-08-01T06:04:30Z</dcterms:modified>
  <cp:revision>1</cp:revision>
  <dc:title>TDVAM dw/mm </dc:title>
</cp:coreProperties>
</file>